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30"/>
  </p:notesMasterIdLst>
  <p:handoutMasterIdLst>
    <p:handoutMasterId r:id="rId31"/>
  </p:handoutMasterIdLst>
  <p:sldIdLst>
    <p:sldId id="332" r:id="rId2"/>
    <p:sldId id="258" r:id="rId3"/>
    <p:sldId id="259" r:id="rId4"/>
    <p:sldId id="408" r:id="rId5"/>
    <p:sldId id="407" r:id="rId6"/>
    <p:sldId id="406" r:id="rId7"/>
    <p:sldId id="260" r:id="rId8"/>
    <p:sldId id="355" r:id="rId9"/>
    <p:sldId id="409" r:id="rId10"/>
    <p:sldId id="410" r:id="rId11"/>
    <p:sldId id="411" r:id="rId12"/>
    <p:sldId id="412" r:id="rId13"/>
    <p:sldId id="426" r:id="rId14"/>
    <p:sldId id="356" r:id="rId15"/>
    <p:sldId id="323" r:id="rId16"/>
    <p:sldId id="414" r:id="rId17"/>
    <p:sldId id="358" r:id="rId18"/>
    <p:sldId id="413" r:id="rId19"/>
    <p:sldId id="359" r:id="rId20"/>
    <p:sldId id="415" r:id="rId21"/>
    <p:sldId id="262" r:id="rId22"/>
    <p:sldId id="361" r:id="rId23"/>
    <p:sldId id="424" r:id="rId24"/>
    <p:sldId id="425" r:id="rId25"/>
    <p:sldId id="423" r:id="rId26"/>
    <p:sldId id="417" r:id="rId27"/>
    <p:sldId id="422" r:id="rId28"/>
    <p:sldId id="288" r:id="rId29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EDE"/>
    <a:srgbClr val="E7E6E6"/>
    <a:srgbClr val="EAAA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78799" autoAdjust="0"/>
  </p:normalViewPr>
  <p:slideViewPr>
    <p:cSldViewPr snapToGrid="0">
      <p:cViewPr varScale="1">
        <p:scale>
          <a:sx n="52" d="100"/>
          <a:sy n="52" d="100"/>
        </p:scale>
        <p:origin x="-826" y="21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908" y="-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92C01-33EB-489A-8B24-73E1FEDEBE2E}" type="datetimeFigureOut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7F5A5-CDB4-4B4A-A9FC-31AD2D45B33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36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9A37-3CF5-4BAF-98CE-A9AE3FA9A29E}" type="datetimeFigureOut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DD943-AFEC-4501-BAD5-48C0C0CBF6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683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42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737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11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27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536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306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DD943-AFEC-4501-BAD5-48C0C0CBF64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108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模版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" y="0"/>
            <a:ext cx="12190191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03445" y="2924944"/>
            <a:ext cx="10363200" cy="1368152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67541" y="4869160"/>
            <a:ext cx="8534400" cy="9109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FAC12-1ED8-48DE-995B-218411BF7929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PPT模版14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" y="0"/>
            <a:ext cx="12190191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548680"/>
            <a:ext cx="10094912" cy="868958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772816"/>
            <a:ext cx="10094912" cy="417646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D5BCA-9F82-4591-A735-B9A6895C8A1A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PPT模版17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5" y="0"/>
            <a:ext cx="1219019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51DDD-A73A-46E9-AB59-A03FC36BDC88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4B24-E7A4-41F0-B56C-5CD8783961E8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1DAB-A283-48DB-BFBA-5DE2C4CAE982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68E11-6473-4ADD-BA78-1CADB4302A2A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29464-6BC4-4BE7-B66E-0E700D69B91F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00A-6C33-4ED9-9FD9-100D3F37CDD1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B6984-67A3-41D3-B7BF-9CBAB6033806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C9B4-9948-4083-8981-21B000167E16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200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76DDB-5775-496A-8A12-8E426875089D}" type="datetime1">
              <a:rPr lang="zh-CN" altLang="en-US" smtClean="0"/>
              <a:pPr/>
              <a:t>2017/5/24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9368C-5CB5-43D7-9FD6-F45F349098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3.png"/><Relationship Id="rId5" Type="http://schemas.openxmlformats.org/officeDocument/2006/relationships/tags" Target="../tags/tag5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17" Type="http://schemas.openxmlformats.org/officeDocument/2006/relationships/image" Target="../media/image27.jpeg"/><Relationship Id="rId2" Type="http://schemas.openxmlformats.org/officeDocument/2006/relationships/image" Target="../media/image14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image.baidu.com/i?ct=503316480&amp;z=0&amp;tn=baiduimagedetail&amp;word=healthcare&amp;in=26112&amp;cl=2&amp;cm=1&amp;sc=0&amp;lm=-1&amp;pn=16&amp;rn=1&amp;di=2396585040&amp;ln=2000&amp;fr=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6.jpe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hyperlink" Target="http://image.baidu.com/i?ct=503316480&amp;z=0&amp;tn=baiduimagedetail&amp;word=healthcare&amp;in=28086&amp;cl=2&amp;cm=1&amp;sc=0&amp;lm=-1&amp;pn=19&amp;rn=1&amp;di=145363736&amp;ln=2000&amp;fr=" TargetMode="External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27.jpeg"/><Relationship Id="rId10" Type="http://schemas.openxmlformats.org/officeDocument/2006/relationships/image" Target="../media/image35.png"/><Relationship Id="rId4" Type="http://schemas.openxmlformats.org/officeDocument/2006/relationships/image" Target="../media/image26.jpe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427909" y="2389239"/>
            <a:ext cx="10363200" cy="1933354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altLang="zh-CN" sz="7200" b="1" dirty="0" smtClean="0">
                <a:solidFill>
                  <a:prstClr val="black"/>
                </a:solidFill>
                <a:cs typeface="+mn-cs"/>
              </a:rPr>
              <a:t/>
            </a:r>
            <a:br>
              <a:rPr lang="en-US" altLang="zh-CN" sz="7200" b="1" dirty="0" smtClean="0">
                <a:solidFill>
                  <a:prstClr val="black"/>
                </a:solidFill>
                <a:cs typeface="+mn-cs"/>
              </a:rPr>
            </a:br>
            <a:r>
              <a:rPr lang="zh-CN" altLang="en-US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+mn-cs"/>
              </a:rPr>
              <a:t>居家养老的医护信息化支持体系研究与设计</a:t>
            </a:r>
            <a:r>
              <a:rPr lang="en-US" altLang="zh-CN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+mn-cs"/>
              </a:rPr>
              <a:t/>
            </a:r>
            <a:br>
              <a:rPr lang="en-US" altLang="zh-CN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+mn-cs"/>
              </a:rPr>
            </a:br>
            <a:endParaRPr lang="zh-CN" altLang="en-US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 smtClean="0">
                <a:solidFill>
                  <a:prstClr val="black"/>
                </a:solidFill>
                <a:latin typeface="隶书" pitchFamily="49" charset="-122"/>
                <a:ea typeface="隶书" pitchFamily="49" charset="-122"/>
              </a:rPr>
              <a:t>       </a:t>
            </a:r>
            <a:r>
              <a:rPr lang="zh-CN" altLang="en-US" dirty="0" smtClean="0">
                <a:solidFill>
                  <a:prstClr val="black"/>
                </a:solidFill>
                <a:latin typeface="隶书" pitchFamily="49" charset="-122"/>
                <a:ea typeface="隶书" pitchFamily="49" charset="-122"/>
              </a:rPr>
              <a:t>庞玉芳  主任医师  副院长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6883" y="1413770"/>
            <a:ext cx="5141159" cy="4042367"/>
            <a:chOff x="3290189" y="1148987"/>
            <a:chExt cx="5141159" cy="4042367"/>
          </a:xfrm>
        </p:grpSpPr>
        <p:grpSp>
          <p:nvGrpSpPr>
            <p:cNvPr id="4" name="组合 3"/>
            <p:cNvGrpSpPr/>
            <p:nvPr/>
          </p:nvGrpSpPr>
          <p:grpSpPr>
            <a:xfrm>
              <a:off x="3941860" y="1686047"/>
              <a:ext cx="3240000" cy="3240000"/>
              <a:chOff x="4458000" y="1715032"/>
              <a:chExt cx="3240000" cy="32400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4530000" y="1787032"/>
                <a:ext cx="3096000" cy="3096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4494000" y="1751032"/>
                <a:ext cx="3168000" cy="3168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4458000" y="1715032"/>
                <a:ext cx="3240000" cy="324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422292" y="2072905"/>
              <a:ext cx="279136" cy="279136"/>
              <a:chOff x="6915602" y="1431728"/>
              <a:chExt cx="301944" cy="301944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6915602" y="1431728"/>
                <a:ext cx="301944" cy="30194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rot="1905853">
                <a:off x="6967540" y="1483666"/>
                <a:ext cx="198069" cy="198069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 flipV="1">
              <a:off x="3296091" y="3350363"/>
              <a:ext cx="4767309" cy="17755"/>
            </a:xfrm>
            <a:prstGeom prst="line">
              <a:avLst/>
            </a:prstGeom>
            <a:ln w="9525" cap="rnd">
              <a:solidFill>
                <a:schemeClr val="bg1">
                  <a:lumMod val="50000"/>
                </a:schemeClr>
              </a:solidFill>
              <a:round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5422292" y="4260054"/>
              <a:ext cx="279136" cy="279136"/>
              <a:chOff x="6915602" y="1431728"/>
              <a:chExt cx="301944" cy="301944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6915602" y="1431728"/>
                <a:ext cx="301944" cy="30194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 rot="1905853">
                <a:off x="6967540" y="1483666"/>
                <a:ext cx="198069" cy="198069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612292" y="2545470"/>
              <a:ext cx="279136" cy="279136"/>
              <a:chOff x="6915602" y="1431728"/>
              <a:chExt cx="301944" cy="301944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6915602" y="1431728"/>
                <a:ext cx="301944" cy="30194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 rot="1905853">
                <a:off x="6967540" y="1483666"/>
                <a:ext cx="198069" cy="198069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12292" y="3787489"/>
              <a:ext cx="279136" cy="279136"/>
              <a:chOff x="6915602" y="1431728"/>
              <a:chExt cx="301944" cy="301944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6915602" y="1431728"/>
                <a:ext cx="301944" cy="30194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 rot="1905853">
                <a:off x="6967540" y="1483666"/>
                <a:ext cx="198069" cy="198069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236828" y="2545470"/>
              <a:ext cx="279136" cy="279136"/>
              <a:chOff x="6915602" y="1431728"/>
              <a:chExt cx="301944" cy="301944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6915602" y="1431728"/>
                <a:ext cx="301944" cy="30194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 rot="1905853">
                <a:off x="6967540" y="1483666"/>
                <a:ext cx="198069" cy="198069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236828" y="3787489"/>
              <a:ext cx="279136" cy="279136"/>
              <a:chOff x="6915602" y="1431728"/>
              <a:chExt cx="301944" cy="301944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6915602" y="1431728"/>
                <a:ext cx="301944" cy="30194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 rot="1905853">
                <a:off x="6967540" y="1483666"/>
                <a:ext cx="198069" cy="198069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779520" y="1629602"/>
              <a:ext cx="3616960" cy="3561752"/>
              <a:chOff x="3779520" y="1629602"/>
              <a:chExt cx="3616960" cy="3561752"/>
            </a:xfrm>
          </p:grpSpPr>
          <p:cxnSp>
            <p:nvCxnSpPr>
              <p:cNvPr id="63" name="直接连接符 62"/>
              <p:cNvCxnSpPr/>
              <p:nvPr/>
            </p:nvCxnSpPr>
            <p:spPr>
              <a:xfrm>
                <a:off x="3779520" y="2394956"/>
                <a:ext cx="3616960" cy="1840976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  <a:round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/>
              <p:nvPr/>
            </p:nvCxnSpPr>
            <p:spPr>
              <a:xfrm>
                <a:off x="4612292" y="1629602"/>
                <a:ext cx="2032348" cy="3561752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  <a:round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rot="16200000">
              <a:off x="3861896" y="1506940"/>
              <a:ext cx="3616960" cy="3561752"/>
              <a:chOff x="3779520" y="1629602"/>
              <a:chExt cx="3616960" cy="3561752"/>
            </a:xfrm>
          </p:grpSpPr>
          <p:cxnSp>
            <p:nvCxnSpPr>
              <p:cNvPr id="61" name="直接连接符 60"/>
              <p:cNvCxnSpPr/>
              <p:nvPr/>
            </p:nvCxnSpPr>
            <p:spPr>
              <a:xfrm>
                <a:off x="3779520" y="2394956"/>
                <a:ext cx="3616960" cy="1840976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  <a:round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4612292" y="1629602"/>
                <a:ext cx="2032348" cy="3561752"/>
              </a:xfrm>
              <a:prstGeom prst="line">
                <a:avLst/>
              </a:prstGeom>
              <a:ln w="9525" cap="rnd">
                <a:solidFill>
                  <a:schemeClr val="bg1">
                    <a:lumMod val="50000"/>
                  </a:schemeClr>
                </a:solidFill>
                <a:round/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6397877" y="1380037"/>
              <a:ext cx="2033471" cy="2033471"/>
              <a:chOff x="8272465" y="1479335"/>
              <a:chExt cx="1613197" cy="1613197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8272465" y="1479335"/>
                <a:ext cx="1613197" cy="1613197"/>
                <a:chOff x="4458000" y="1715032"/>
                <a:chExt cx="3240000" cy="32400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4530000" y="1787032"/>
                  <a:ext cx="3096000" cy="3096000"/>
                </a:xfrm>
                <a:prstGeom prst="ellipse">
                  <a:avLst/>
                </a:prstGeom>
                <a:noFill/>
                <a:ln w="95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4494000" y="1751032"/>
                  <a:ext cx="3168000" cy="3168000"/>
                </a:xfrm>
                <a:prstGeom prst="ellipse">
                  <a:avLst/>
                </a:prstGeom>
                <a:noFill/>
                <a:ln w="95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4458000" y="1715032"/>
                  <a:ext cx="3240000" cy="3240000"/>
                </a:xfrm>
                <a:prstGeom prst="ellipse">
                  <a:avLst/>
                </a:prstGeom>
                <a:noFill/>
                <a:ln w="952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8586067" y="1720236"/>
                <a:ext cx="985998" cy="1093816"/>
                <a:chOff x="8582069" y="1755978"/>
                <a:chExt cx="985998" cy="1093816"/>
              </a:xfrm>
            </p:grpSpPr>
            <p:grpSp>
              <p:nvGrpSpPr>
                <p:cNvPr id="40" name="组合 39"/>
                <p:cNvGrpSpPr/>
                <p:nvPr/>
              </p:nvGrpSpPr>
              <p:grpSpPr>
                <a:xfrm>
                  <a:off x="8998754" y="1755978"/>
                  <a:ext cx="192184" cy="192184"/>
                  <a:chOff x="8860143" y="2545060"/>
                  <a:chExt cx="139804" cy="139804"/>
                </a:xfrm>
              </p:grpSpPr>
              <p:sp>
                <p:nvSpPr>
                  <p:cNvPr id="56" name="椭圆 55"/>
                  <p:cNvSpPr/>
                  <p:nvPr/>
                </p:nvSpPr>
                <p:spPr>
                  <a:xfrm>
                    <a:off x="8860143" y="2545060"/>
                    <a:ext cx="139804" cy="139804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7" name="椭圆 56"/>
                  <p:cNvSpPr/>
                  <p:nvPr/>
                </p:nvSpPr>
                <p:spPr>
                  <a:xfrm rot="1905853">
                    <a:off x="8871775" y="2556692"/>
                    <a:ext cx="116539" cy="11653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1" name="组合 40"/>
                <p:cNvGrpSpPr/>
                <p:nvPr/>
              </p:nvGrpSpPr>
              <p:grpSpPr>
                <a:xfrm>
                  <a:off x="8582069" y="2049911"/>
                  <a:ext cx="192184" cy="192184"/>
                  <a:chOff x="8860143" y="2545060"/>
                  <a:chExt cx="139804" cy="139804"/>
                </a:xfrm>
              </p:grpSpPr>
              <p:sp>
                <p:nvSpPr>
                  <p:cNvPr id="54" name="椭圆 53"/>
                  <p:cNvSpPr/>
                  <p:nvPr/>
                </p:nvSpPr>
                <p:spPr>
                  <a:xfrm>
                    <a:off x="8860143" y="2545060"/>
                    <a:ext cx="139804" cy="139804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5" name="椭圆 54"/>
                  <p:cNvSpPr/>
                  <p:nvPr/>
                </p:nvSpPr>
                <p:spPr>
                  <a:xfrm rot="1905853">
                    <a:off x="8871775" y="2556692"/>
                    <a:ext cx="116539" cy="11653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8582069" y="2441991"/>
                  <a:ext cx="192184" cy="192184"/>
                  <a:chOff x="8860143" y="2545060"/>
                  <a:chExt cx="139804" cy="139804"/>
                </a:xfrm>
              </p:grpSpPr>
              <p:sp>
                <p:nvSpPr>
                  <p:cNvPr id="52" name="椭圆 51"/>
                  <p:cNvSpPr/>
                  <p:nvPr/>
                </p:nvSpPr>
                <p:spPr>
                  <a:xfrm>
                    <a:off x="8860143" y="2545060"/>
                    <a:ext cx="139804" cy="139804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椭圆 52"/>
                  <p:cNvSpPr/>
                  <p:nvPr/>
                </p:nvSpPr>
                <p:spPr>
                  <a:xfrm rot="1905853">
                    <a:off x="8871775" y="2556692"/>
                    <a:ext cx="116539" cy="11653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3" name="组合 42"/>
                <p:cNvGrpSpPr/>
                <p:nvPr/>
              </p:nvGrpSpPr>
              <p:grpSpPr>
                <a:xfrm>
                  <a:off x="9021276" y="2652765"/>
                  <a:ext cx="197029" cy="197029"/>
                  <a:chOff x="8858380" y="2543297"/>
                  <a:chExt cx="143329" cy="143329"/>
                </a:xfrm>
              </p:grpSpPr>
              <p:sp>
                <p:nvSpPr>
                  <p:cNvPr id="50" name="椭圆 49"/>
                  <p:cNvSpPr/>
                  <p:nvPr/>
                </p:nvSpPr>
                <p:spPr>
                  <a:xfrm>
                    <a:off x="8858380" y="2543297"/>
                    <a:ext cx="143329" cy="14332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1" name="椭圆 50"/>
                  <p:cNvSpPr/>
                  <p:nvPr/>
                </p:nvSpPr>
                <p:spPr>
                  <a:xfrm rot="1905853">
                    <a:off x="8871775" y="2556692"/>
                    <a:ext cx="116539" cy="11653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4" name="组合 43"/>
                <p:cNvGrpSpPr/>
                <p:nvPr/>
              </p:nvGrpSpPr>
              <p:grpSpPr>
                <a:xfrm>
                  <a:off x="9375883" y="2049911"/>
                  <a:ext cx="192184" cy="192184"/>
                  <a:chOff x="8860143" y="2545060"/>
                  <a:chExt cx="139804" cy="139804"/>
                </a:xfrm>
              </p:grpSpPr>
              <p:sp>
                <p:nvSpPr>
                  <p:cNvPr id="48" name="椭圆 47"/>
                  <p:cNvSpPr/>
                  <p:nvPr/>
                </p:nvSpPr>
                <p:spPr>
                  <a:xfrm>
                    <a:off x="8860143" y="2545060"/>
                    <a:ext cx="139804" cy="139804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9" name="椭圆 48"/>
                  <p:cNvSpPr/>
                  <p:nvPr/>
                </p:nvSpPr>
                <p:spPr>
                  <a:xfrm rot="1905853">
                    <a:off x="8871775" y="2556692"/>
                    <a:ext cx="116539" cy="11653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9375883" y="2414592"/>
                  <a:ext cx="192184" cy="192184"/>
                  <a:chOff x="8860143" y="2545060"/>
                  <a:chExt cx="139804" cy="139804"/>
                </a:xfrm>
              </p:grpSpPr>
              <p:sp>
                <p:nvSpPr>
                  <p:cNvPr id="46" name="椭圆 45"/>
                  <p:cNvSpPr/>
                  <p:nvPr/>
                </p:nvSpPr>
                <p:spPr>
                  <a:xfrm>
                    <a:off x="8860143" y="2545060"/>
                    <a:ext cx="139804" cy="139804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7" name="椭圆 46"/>
                  <p:cNvSpPr/>
                  <p:nvPr/>
                </p:nvSpPr>
                <p:spPr>
                  <a:xfrm rot="1905853">
                    <a:off x="8871775" y="2556692"/>
                    <a:ext cx="116539" cy="116539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</p:grpSp>
        <p:grpSp>
          <p:nvGrpSpPr>
            <p:cNvPr id="15" name="组合 14"/>
            <p:cNvGrpSpPr/>
            <p:nvPr/>
          </p:nvGrpSpPr>
          <p:grpSpPr>
            <a:xfrm>
              <a:off x="3290189" y="1148987"/>
              <a:ext cx="1209969" cy="1209969"/>
              <a:chOff x="3290189" y="1148987"/>
              <a:chExt cx="1209969" cy="1209969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3290189" y="1148987"/>
                <a:ext cx="1209969" cy="1209969"/>
                <a:chOff x="4458000" y="1715032"/>
                <a:chExt cx="3240000" cy="3240000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4530000" y="1787032"/>
                  <a:ext cx="3096000" cy="3096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4494000" y="1751032"/>
                  <a:ext cx="3168000" cy="3168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4458000" y="1715032"/>
                  <a:ext cx="3240000" cy="3240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838358" y="1330096"/>
                <a:ext cx="143299" cy="143299"/>
                <a:chOff x="8860553" y="2545471"/>
                <a:chExt cx="138982" cy="138982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8860553" y="2545471"/>
                  <a:ext cx="138982" cy="138982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 rot="1905853">
                  <a:off x="8894044" y="2578961"/>
                  <a:ext cx="72000" cy="72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525826" y="1550558"/>
                <a:ext cx="143299" cy="143299"/>
                <a:chOff x="8860553" y="2545470"/>
                <a:chExt cx="138982" cy="138982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8860553" y="2545470"/>
                  <a:ext cx="138982" cy="138982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 rot="1905853">
                  <a:off x="8894044" y="2578961"/>
                  <a:ext cx="72000" cy="72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3525826" y="1844636"/>
                <a:ext cx="143299" cy="143299"/>
                <a:chOff x="8860553" y="2545470"/>
                <a:chExt cx="138982" cy="138982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8860553" y="2545470"/>
                  <a:ext cx="138982" cy="138982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 rot="1905853">
                  <a:off x="8894044" y="2578961"/>
                  <a:ext cx="72000" cy="72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3846365" y="2008020"/>
                <a:ext cx="143299" cy="143299"/>
                <a:chOff x="8850141" y="2548833"/>
                <a:chExt cx="138982" cy="138982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8850141" y="2548833"/>
                  <a:ext cx="138982" cy="138982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 rot="1905853">
                  <a:off x="8883632" y="2582324"/>
                  <a:ext cx="72000" cy="72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4121221" y="1550558"/>
                <a:ext cx="143299" cy="143299"/>
                <a:chOff x="8860553" y="2545470"/>
                <a:chExt cx="138982" cy="138982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8860553" y="2545470"/>
                  <a:ext cx="138982" cy="138982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 rot="1905853">
                  <a:off x="8894044" y="2578961"/>
                  <a:ext cx="72000" cy="72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4121221" y="1824085"/>
                <a:ext cx="143299" cy="143299"/>
                <a:chOff x="8860553" y="2545470"/>
                <a:chExt cx="138982" cy="138982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8860553" y="2545470"/>
                  <a:ext cx="138982" cy="138982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 rot="1905853">
                  <a:off x="8894044" y="2578961"/>
                  <a:ext cx="72000" cy="72000"/>
                </a:xfrm>
                <a:prstGeom prst="ellipse">
                  <a:avLst/>
                </a:prstGeom>
                <a:noFill/>
                <a:ln w="31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80" name="文本框 79"/>
          <p:cNvSpPr txBox="1"/>
          <p:nvPr/>
        </p:nvSpPr>
        <p:spPr>
          <a:xfrm>
            <a:off x="1101255" y="2379677"/>
            <a:ext cx="2646878" cy="156966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9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9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03495" y="1495155"/>
            <a:ext cx="3956532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建设背景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896881" y="2608637"/>
            <a:ext cx="40054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需求特点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876707" y="3642332"/>
            <a:ext cx="3956532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体系设计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890759" y="4632233"/>
            <a:ext cx="3956532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讨论思考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V="1">
            <a:off x="5654896" y="3742193"/>
            <a:ext cx="5040000" cy="1775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5706703" y="4664405"/>
            <a:ext cx="5040000" cy="1775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V="1">
            <a:off x="5654896" y="5588846"/>
            <a:ext cx="5040000" cy="1775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5278575" y="1150113"/>
            <a:ext cx="42127" cy="4860224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5706703" y="1594879"/>
            <a:ext cx="5040000" cy="1775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5686551" y="2672713"/>
            <a:ext cx="5040000" cy="1775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round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4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898461" y="1698989"/>
            <a:ext cx="8915723" cy="3473812"/>
            <a:chOff x="3072457" y="1997090"/>
            <a:chExt cx="7006017" cy="2652620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3072457" y="3949486"/>
              <a:ext cx="3243970" cy="10276"/>
            </a:xfrm>
            <a:prstGeom prst="line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round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文本框 2"/>
            <p:cNvSpPr txBox="1"/>
            <p:nvPr/>
          </p:nvSpPr>
          <p:spPr>
            <a:xfrm>
              <a:off x="5622961" y="2605288"/>
              <a:ext cx="2805486" cy="8460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建设背景</a:t>
              </a:r>
              <a:endParaRPr lang="zh-CN" altLang="en-US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8198698" y="2322735"/>
              <a:ext cx="1879776" cy="5955"/>
            </a:xfrm>
            <a:prstGeom prst="line">
              <a:avLst/>
            </a:prstGeom>
            <a:ln w="3175" cap="rnd">
              <a:solidFill>
                <a:schemeClr val="bg1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9787810" y="2129919"/>
              <a:ext cx="0" cy="1154047"/>
            </a:xfrm>
            <a:prstGeom prst="line">
              <a:avLst/>
            </a:prstGeom>
            <a:ln w="3175" cap="rnd">
              <a:solidFill>
                <a:schemeClr val="bg1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3337925" y="1997090"/>
              <a:ext cx="1356794" cy="2652620"/>
              <a:chOff x="3337925" y="1997090"/>
              <a:chExt cx="1356794" cy="26526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3388510" y="2581861"/>
                <a:ext cx="1306209" cy="1355072"/>
                <a:chOff x="9919874" y="322446"/>
                <a:chExt cx="2268883" cy="235375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10250073" y="737999"/>
                  <a:ext cx="1608007" cy="1608007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9919874" y="407800"/>
                  <a:ext cx="2268404" cy="2268404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10393791" y="523731"/>
                  <a:ext cx="1533656" cy="153365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10193367" y="322446"/>
                  <a:ext cx="1995390" cy="1995390"/>
                </a:xfrm>
                <a:prstGeom prst="ellipse">
                  <a:avLst/>
                </a:prstGeom>
                <a:noFill/>
                <a:ln w="19050" cmpd="sng">
                  <a:solidFill>
                    <a:schemeClr val="bg1">
                      <a:lumMod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0" name="直接连接符 9"/>
              <p:cNvCxnSpPr/>
              <p:nvPr/>
            </p:nvCxnSpPr>
            <p:spPr>
              <a:xfrm flipH="1">
                <a:off x="3337925" y="1997090"/>
                <a:ext cx="19899" cy="2652620"/>
              </a:xfrm>
              <a:prstGeom prst="line">
                <a:avLst/>
              </a:prstGeom>
              <a:ln w="12700" cap="rnd">
                <a:solidFill>
                  <a:schemeClr val="bg1">
                    <a:lumMod val="50000"/>
                  </a:schemeClr>
                </a:solidFill>
                <a:round/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/>
              <p:cNvSpPr txBox="1"/>
              <p:nvPr/>
            </p:nvSpPr>
            <p:spPr>
              <a:xfrm>
                <a:off x="3701925" y="2732245"/>
                <a:ext cx="398599" cy="8460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6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173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1894113" y="548680"/>
            <a:ext cx="7571184" cy="86895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我国及我区的老龄化状况</a:t>
            </a:r>
            <a:endParaRPr lang="zh-CN" altLang="en-US" dirty="0"/>
          </a:p>
        </p:txBody>
      </p:sp>
      <p:pic>
        <p:nvPicPr>
          <p:cNvPr id="3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07" y="1388545"/>
            <a:ext cx="7570788" cy="458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12" y="1844824"/>
            <a:ext cx="1853345" cy="18533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656" y="1844824"/>
            <a:ext cx="1853345" cy="18424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8002" y="1844824"/>
            <a:ext cx="1891071" cy="17938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1535" y="1844824"/>
            <a:ext cx="1847248" cy="179381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326303" y="3717032"/>
            <a:ext cx="22343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联合国传统标准：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岁达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</a:p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联合国新标准：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岁达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7%</a:t>
            </a:r>
          </a:p>
        </p:txBody>
      </p:sp>
      <p:sp>
        <p:nvSpPr>
          <p:cNvPr id="9" name="矩形 8"/>
          <p:cNvSpPr/>
          <p:nvPr/>
        </p:nvSpPr>
        <p:spPr>
          <a:xfrm>
            <a:off x="3046565" y="3698169"/>
            <a:ext cx="2520280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年人口普查：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岁达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10.2%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岁达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6.96%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1997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中国统计年鉴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岁达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6.94%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buClr>
                <a:srgbClr val="ED7D31"/>
              </a:buClr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可认为我国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1997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年已经迈入老龄化社会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99910" y="3687281"/>
            <a:ext cx="2565887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老龄化进程快，未富先老</a:t>
            </a:r>
            <a:endParaRPr lang="en-US" altLang="zh-CN" sz="16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发达国家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进入老龄化历时长（法国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年、英国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年、美国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1981-1997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88996" y="3664729"/>
            <a:ext cx="2720318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广西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岁以上人口比例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6.61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％，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1996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年为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7.06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Clr>
                <a:srgbClr val="ED7D31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1996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年进入人口老龄化的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行列，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年老龄化人口超过</a:t>
            </a:r>
            <a:r>
              <a:rPr lang="en-US" altLang="zh-CN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194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96167" y="1099412"/>
            <a:ext cx="76683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2000-2010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年：糖尿病患者增加了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305%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，高血压患者增加了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176%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，脑血管病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患者增加了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106%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，冠心病、肿瘤患者增加了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，十年中，超重人群数上升了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肥胖人群数上升了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2011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年，我国面临的健康形势是：糖尿病患者数量近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亿（约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百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，高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血压患者数超过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亿，慢性病患者总数约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</a:t>
            </a:r>
          </a:p>
        </p:txBody>
      </p:sp>
      <p:sp>
        <p:nvSpPr>
          <p:cNvPr id="3" name="TextBox 18"/>
          <p:cNvSpPr>
            <a:spLocks noChangeArrowheads="1"/>
          </p:cNvSpPr>
          <p:nvPr/>
        </p:nvSpPr>
        <p:spPr bwMode="auto">
          <a:xfrm>
            <a:off x="539595" y="548680"/>
            <a:ext cx="74756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中国慢性病患者总数约</a:t>
            </a:r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亿，慢性病形势严峻</a:t>
            </a:r>
          </a:p>
        </p:txBody>
      </p:sp>
      <p:sp>
        <p:nvSpPr>
          <p:cNvPr id="4" name="TextBox 18"/>
          <p:cNvSpPr>
            <a:spLocks noChangeArrowheads="1"/>
          </p:cNvSpPr>
          <p:nvPr/>
        </p:nvSpPr>
        <p:spPr bwMode="auto">
          <a:xfrm>
            <a:off x="2627784" y="3933056"/>
            <a:ext cx="74756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1219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快速老龄化加大了慢性病流行</a:t>
            </a:r>
          </a:p>
        </p:txBody>
      </p:sp>
      <p:sp>
        <p:nvSpPr>
          <p:cNvPr id="5" name="矩形 4"/>
          <p:cNvSpPr/>
          <p:nvPr/>
        </p:nvSpPr>
        <p:spPr>
          <a:xfrm>
            <a:off x="2195736" y="4406726"/>
            <a:ext cx="7568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2050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年，全球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岁以上的老人将达到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亿，约占总人口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22%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老年人患慢性病的几率为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71.4%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的老年人患有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种以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上的疾病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3" descr="D:\work\广西卫生厅\登录页面设计(基层医疗卫生机构管理信息系统)\53172-111111092Q48.jpg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5983"/>
            <a:ext cx="1972382" cy="174862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6763" y="4130894"/>
            <a:ext cx="1963885" cy="167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9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58" y="1554274"/>
            <a:ext cx="4166604" cy="2635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/>
          <p:cNvSpPr/>
          <p:nvPr/>
        </p:nvSpPr>
        <p:spPr>
          <a:xfrm>
            <a:off x="4664531" y="1071574"/>
            <a:ext cx="5753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利用信息技术提高居家养老服务水平，为老年人提高生活保障已经成为社会共识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64531" y="272399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2015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年，国务院发布的《国务院关于积极推进“互联网 ”行动的指导意见》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53645" y="4072398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依托现有互联网资源和社会力量，以社区为基础，搭建养老信息服务网络平台，提供护理看护、健康管理、康复照料等居家养老服务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157835" y="755472"/>
            <a:ext cx="4348851" cy="431800"/>
          </a:xfrm>
          <a:prstGeom prst="rect">
            <a:avLst/>
          </a:prstGeom>
          <a:gradFill rotWithShape="1">
            <a:gsLst>
              <a:gs pos="0">
                <a:srgbClr val="009DD9">
                  <a:alpha val="16000"/>
                </a:srgbClr>
              </a:gs>
              <a:gs pos="50999">
                <a:srgbClr val="009DD9">
                  <a:alpha val="50999"/>
                </a:srgbClr>
              </a:gs>
              <a:gs pos="100000">
                <a:srgbClr val="0F6FC6"/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latin typeface="Constantia" pitchFamily="18" charset="0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5514" y="786706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Constantia" panose="02030602050306030303" pitchFamily="18" charset="0"/>
                <a:ea typeface="微软雅黑" panose="020B0503020204020204" pitchFamily="34" charset="-122"/>
              </a:rPr>
              <a:t>我国人口老龄化现象日趋严重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121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127061" y="1656127"/>
            <a:ext cx="8624640" cy="3473812"/>
            <a:chOff x="3072457" y="1997090"/>
            <a:chExt cx="6777283" cy="2652620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3072457" y="3949486"/>
              <a:ext cx="3243970" cy="10276"/>
            </a:xfrm>
            <a:prstGeom prst="line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round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文本框 2"/>
            <p:cNvSpPr txBox="1"/>
            <p:nvPr/>
          </p:nvSpPr>
          <p:spPr>
            <a:xfrm>
              <a:off x="5544328" y="2548236"/>
              <a:ext cx="2805486" cy="8460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需求特点</a:t>
              </a:r>
              <a:endParaRPr lang="zh-CN" altLang="en-US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7969964" y="2189906"/>
              <a:ext cx="1879776" cy="5955"/>
            </a:xfrm>
            <a:prstGeom prst="line">
              <a:avLst/>
            </a:prstGeom>
            <a:ln w="3175" cap="rnd">
              <a:solidFill>
                <a:schemeClr val="bg1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9559076" y="1997090"/>
              <a:ext cx="0" cy="1154047"/>
            </a:xfrm>
            <a:prstGeom prst="line">
              <a:avLst/>
            </a:prstGeom>
            <a:ln w="3175" cap="rnd">
              <a:solidFill>
                <a:schemeClr val="bg1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3337925" y="1997090"/>
              <a:ext cx="1356794" cy="2652620"/>
              <a:chOff x="3337925" y="1997090"/>
              <a:chExt cx="1356794" cy="26526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3388510" y="2522255"/>
                <a:ext cx="1306209" cy="1414678"/>
                <a:chOff x="9919874" y="218910"/>
                <a:chExt cx="2268883" cy="2457294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10250073" y="737999"/>
                  <a:ext cx="1608007" cy="1608007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9919874" y="407800"/>
                  <a:ext cx="2268404" cy="2268404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10424232" y="479359"/>
                  <a:ext cx="1533655" cy="153365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10193367" y="218910"/>
                  <a:ext cx="1995390" cy="1995390"/>
                </a:xfrm>
                <a:prstGeom prst="ellipse">
                  <a:avLst/>
                </a:prstGeom>
                <a:noFill/>
                <a:ln w="19050" cmpd="sng">
                  <a:solidFill>
                    <a:schemeClr val="bg1">
                      <a:lumMod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0" name="直接连接符 9"/>
              <p:cNvCxnSpPr/>
              <p:nvPr/>
            </p:nvCxnSpPr>
            <p:spPr>
              <a:xfrm flipH="1">
                <a:off x="3337925" y="1997090"/>
                <a:ext cx="19899" cy="2652620"/>
              </a:xfrm>
              <a:prstGeom prst="line">
                <a:avLst/>
              </a:prstGeom>
              <a:ln w="12700" cap="rnd">
                <a:solidFill>
                  <a:schemeClr val="bg1">
                    <a:lumMod val="50000"/>
                  </a:schemeClr>
                </a:solidFill>
                <a:round/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/>
              <p:cNvSpPr txBox="1"/>
              <p:nvPr/>
            </p:nvSpPr>
            <p:spPr>
              <a:xfrm>
                <a:off x="3623291" y="2699884"/>
                <a:ext cx="398599" cy="8460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6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42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7796" y="130485"/>
            <a:ext cx="5993590" cy="802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>
            <a:off x="4225624" y="1155223"/>
            <a:ext cx="1766914" cy="798513"/>
          </a:xfrm>
          <a:custGeom>
            <a:avLst/>
            <a:gdLst>
              <a:gd name="connsiteX0" fmla="*/ 188686 w 1059543"/>
              <a:gd name="connsiteY0" fmla="*/ 0 h 798286"/>
              <a:gd name="connsiteX1" fmla="*/ 1059543 w 1059543"/>
              <a:gd name="connsiteY1" fmla="*/ 0 h 798286"/>
              <a:gd name="connsiteX2" fmla="*/ 856343 w 1059543"/>
              <a:gd name="connsiteY2" fmla="*/ 798286 h 798286"/>
              <a:gd name="connsiteX3" fmla="*/ 0 w 1059543"/>
              <a:gd name="connsiteY3" fmla="*/ 798286 h 798286"/>
              <a:gd name="connsiteX4" fmla="*/ 188686 w 1059543"/>
              <a:gd name="connsiteY4" fmla="*/ 0 h 79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543" h="798286">
                <a:moveTo>
                  <a:pt x="188686" y="0"/>
                </a:moveTo>
                <a:lnTo>
                  <a:pt x="1059543" y="0"/>
                </a:lnTo>
                <a:lnTo>
                  <a:pt x="856343" y="798286"/>
                </a:lnTo>
                <a:lnTo>
                  <a:pt x="0" y="798286"/>
                </a:lnTo>
                <a:lnTo>
                  <a:pt x="188686" y="0"/>
                </a:lnTo>
                <a:close/>
              </a:path>
            </a:pathLst>
          </a:custGeom>
          <a:solidFill>
            <a:srgbClr val="009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192338" y="1155223"/>
            <a:ext cx="7200800" cy="4696543"/>
            <a:chOff x="3614738" y="1828801"/>
            <a:chExt cx="4315239" cy="4403725"/>
          </a:xfrm>
        </p:grpSpPr>
        <p:sp>
          <p:nvSpPr>
            <p:cNvPr id="6" name="MH_SubTitle_1"/>
            <p:cNvSpPr/>
            <p:nvPr>
              <p:custDataLst>
                <p:tags r:id="rId2"/>
              </p:custDataLst>
            </p:nvPr>
          </p:nvSpPr>
          <p:spPr>
            <a:xfrm>
              <a:off x="4543425" y="1828801"/>
              <a:ext cx="3386552" cy="796925"/>
            </a:xfrm>
            <a:custGeom>
              <a:avLst/>
              <a:gdLst>
                <a:gd name="connsiteX0" fmla="*/ 4034972 w 4034972"/>
                <a:gd name="connsiteY0" fmla="*/ 0 h 798285"/>
                <a:gd name="connsiteX1" fmla="*/ 3831772 w 4034972"/>
                <a:gd name="connsiteY1" fmla="*/ 798285 h 798285"/>
                <a:gd name="connsiteX2" fmla="*/ 0 w 4034972"/>
                <a:gd name="connsiteY2" fmla="*/ 798285 h 798285"/>
                <a:gd name="connsiteX3" fmla="*/ 203200 w 4034972"/>
                <a:gd name="connsiteY3" fmla="*/ 0 h 798285"/>
                <a:gd name="connsiteX4" fmla="*/ 4034972 w 4034972"/>
                <a:gd name="connsiteY4" fmla="*/ 0 h 79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4972" h="798285">
                  <a:moveTo>
                    <a:pt x="4034972" y="0"/>
                  </a:moveTo>
                  <a:lnTo>
                    <a:pt x="3831772" y="798285"/>
                  </a:lnTo>
                  <a:lnTo>
                    <a:pt x="0" y="798285"/>
                  </a:lnTo>
                  <a:lnTo>
                    <a:pt x="203200" y="0"/>
                  </a:lnTo>
                  <a:lnTo>
                    <a:pt x="4034972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照护对象连续的健康档案记录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MH_Other_2"/>
            <p:cNvSpPr/>
            <p:nvPr>
              <p:custDataLst>
                <p:tags r:id="rId3"/>
              </p:custDataLst>
            </p:nvPr>
          </p:nvSpPr>
          <p:spPr>
            <a:xfrm>
              <a:off x="3614738" y="3030538"/>
              <a:ext cx="1058862" cy="798512"/>
            </a:xfrm>
            <a:custGeom>
              <a:avLst/>
              <a:gdLst>
                <a:gd name="connsiteX0" fmla="*/ 188686 w 1059543"/>
                <a:gd name="connsiteY0" fmla="*/ 0 h 798286"/>
                <a:gd name="connsiteX1" fmla="*/ 1059543 w 1059543"/>
                <a:gd name="connsiteY1" fmla="*/ 0 h 798286"/>
                <a:gd name="connsiteX2" fmla="*/ 856343 w 1059543"/>
                <a:gd name="connsiteY2" fmla="*/ 798286 h 798286"/>
                <a:gd name="connsiteX3" fmla="*/ 0 w 1059543"/>
                <a:gd name="connsiteY3" fmla="*/ 798286 h 798286"/>
                <a:gd name="connsiteX4" fmla="*/ 188686 w 1059543"/>
                <a:gd name="connsiteY4" fmla="*/ 0 h 798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43" h="798286">
                  <a:moveTo>
                    <a:pt x="188686" y="0"/>
                  </a:moveTo>
                  <a:lnTo>
                    <a:pt x="1059543" y="0"/>
                  </a:lnTo>
                  <a:lnTo>
                    <a:pt x="856343" y="798286"/>
                  </a:lnTo>
                  <a:lnTo>
                    <a:pt x="0" y="798286"/>
                  </a:lnTo>
                  <a:lnTo>
                    <a:pt x="188686" y="0"/>
                  </a:lnTo>
                  <a:close/>
                </a:path>
              </a:pathLst>
            </a:custGeom>
            <a:solidFill>
              <a:srgbClr val="329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MH_SubTitle_2"/>
            <p:cNvSpPr/>
            <p:nvPr>
              <p:custDataLst>
                <p:tags r:id="rId4"/>
              </p:custDataLst>
            </p:nvPr>
          </p:nvSpPr>
          <p:spPr>
            <a:xfrm>
              <a:off x="4543425" y="3030538"/>
              <a:ext cx="3213943" cy="798512"/>
            </a:xfrm>
            <a:custGeom>
              <a:avLst/>
              <a:gdLst>
                <a:gd name="connsiteX0" fmla="*/ 4034972 w 4034972"/>
                <a:gd name="connsiteY0" fmla="*/ 0 h 798285"/>
                <a:gd name="connsiteX1" fmla="*/ 3831772 w 4034972"/>
                <a:gd name="connsiteY1" fmla="*/ 798285 h 798285"/>
                <a:gd name="connsiteX2" fmla="*/ 0 w 4034972"/>
                <a:gd name="connsiteY2" fmla="*/ 798285 h 798285"/>
                <a:gd name="connsiteX3" fmla="*/ 203200 w 4034972"/>
                <a:gd name="connsiteY3" fmla="*/ 0 h 798285"/>
                <a:gd name="connsiteX4" fmla="*/ 4034972 w 4034972"/>
                <a:gd name="connsiteY4" fmla="*/ 0 h 79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4972" h="798285">
                  <a:moveTo>
                    <a:pt x="4034972" y="0"/>
                  </a:moveTo>
                  <a:lnTo>
                    <a:pt x="3831772" y="798285"/>
                  </a:lnTo>
                  <a:lnTo>
                    <a:pt x="0" y="798285"/>
                  </a:lnTo>
                  <a:lnTo>
                    <a:pt x="203200" y="0"/>
                  </a:lnTo>
                  <a:lnTo>
                    <a:pt x="4034972" y="0"/>
                  </a:lnTo>
                  <a:close/>
                </a:path>
              </a:pathLst>
            </a:custGeom>
            <a:solidFill>
              <a:srgbClr val="47C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远程健康监护与健康干预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MH_Other_3"/>
            <p:cNvSpPr/>
            <p:nvPr>
              <p:custDataLst>
                <p:tags r:id="rId5"/>
              </p:custDataLst>
            </p:nvPr>
          </p:nvSpPr>
          <p:spPr>
            <a:xfrm>
              <a:off x="3614738" y="4232276"/>
              <a:ext cx="1058862" cy="798513"/>
            </a:xfrm>
            <a:custGeom>
              <a:avLst/>
              <a:gdLst>
                <a:gd name="connsiteX0" fmla="*/ 188686 w 1059543"/>
                <a:gd name="connsiteY0" fmla="*/ 0 h 798286"/>
                <a:gd name="connsiteX1" fmla="*/ 1059543 w 1059543"/>
                <a:gd name="connsiteY1" fmla="*/ 0 h 798286"/>
                <a:gd name="connsiteX2" fmla="*/ 856343 w 1059543"/>
                <a:gd name="connsiteY2" fmla="*/ 798286 h 798286"/>
                <a:gd name="connsiteX3" fmla="*/ 0 w 1059543"/>
                <a:gd name="connsiteY3" fmla="*/ 798286 h 798286"/>
                <a:gd name="connsiteX4" fmla="*/ 188686 w 1059543"/>
                <a:gd name="connsiteY4" fmla="*/ 0 h 798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43" h="798286">
                  <a:moveTo>
                    <a:pt x="188686" y="0"/>
                  </a:moveTo>
                  <a:lnTo>
                    <a:pt x="1059543" y="0"/>
                  </a:lnTo>
                  <a:lnTo>
                    <a:pt x="856343" y="798286"/>
                  </a:lnTo>
                  <a:lnTo>
                    <a:pt x="0" y="798286"/>
                  </a:lnTo>
                  <a:lnTo>
                    <a:pt x="188686" y="0"/>
                  </a:lnTo>
                  <a:close/>
                </a:path>
              </a:pathLst>
            </a:custGeom>
            <a:solidFill>
              <a:srgbClr val="C05B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b="1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MH_SubTitle_3"/>
            <p:cNvSpPr/>
            <p:nvPr>
              <p:custDataLst>
                <p:tags r:id="rId6"/>
              </p:custDataLst>
            </p:nvPr>
          </p:nvSpPr>
          <p:spPr>
            <a:xfrm>
              <a:off x="4543425" y="4232276"/>
              <a:ext cx="3127637" cy="798513"/>
            </a:xfrm>
            <a:custGeom>
              <a:avLst/>
              <a:gdLst>
                <a:gd name="connsiteX0" fmla="*/ 4034972 w 4034972"/>
                <a:gd name="connsiteY0" fmla="*/ 0 h 798285"/>
                <a:gd name="connsiteX1" fmla="*/ 3831772 w 4034972"/>
                <a:gd name="connsiteY1" fmla="*/ 798285 h 798285"/>
                <a:gd name="connsiteX2" fmla="*/ 0 w 4034972"/>
                <a:gd name="connsiteY2" fmla="*/ 798285 h 798285"/>
                <a:gd name="connsiteX3" fmla="*/ 203200 w 4034972"/>
                <a:gd name="connsiteY3" fmla="*/ 0 h 798285"/>
                <a:gd name="connsiteX4" fmla="*/ 4034972 w 4034972"/>
                <a:gd name="connsiteY4" fmla="*/ 0 h 79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4972" h="798285">
                  <a:moveTo>
                    <a:pt x="4034972" y="0"/>
                  </a:moveTo>
                  <a:lnTo>
                    <a:pt x="3831772" y="798285"/>
                  </a:lnTo>
                  <a:lnTo>
                    <a:pt x="0" y="798285"/>
                  </a:lnTo>
                  <a:lnTo>
                    <a:pt x="203200" y="0"/>
                  </a:lnTo>
                  <a:lnTo>
                    <a:pt x="403497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紧急呼救与医疗急救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MH_Other_4"/>
            <p:cNvSpPr/>
            <p:nvPr>
              <p:custDataLst>
                <p:tags r:id="rId7"/>
              </p:custDataLst>
            </p:nvPr>
          </p:nvSpPr>
          <p:spPr>
            <a:xfrm>
              <a:off x="3614738" y="5435601"/>
              <a:ext cx="1058862" cy="796925"/>
            </a:xfrm>
            <a:custGeom>
              <a:avLst/>
              <a:gdLst>
                <a:gd name="connsiteX0" fmla="*/ 188686 w 1059543"/>
                <a:gd name="connsiteY0" fmla="*/ 0 h 798286"/>
                <a:gd name="connsiteX1" fmla="*/ 1059543 w 1059543"/>
                <a:gd name="connsiteY1" fmla="*/ 0 h 798286"/>
                <a:gd name="connsiteX2" fmla="*/ 856343 w 1059543"/>
                <a:gd name="connsiteY2" fmla="*/ 798286 h 798286"/>
                <a:gd name="connsiteX3" fmla="*/ 0 w 1059543"/>
                <a:gd name="connsiteY3" fmla="*/ 798286 h 798286"/>
                <a:gd name="connsiteX4" fmla="*/ 188686 w 1059543"/>
                <a:gd name="connsiteY4" fmla="*/ 0 h 798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543" h="798286">
                  <a:moveTo>
                    <a:pt x="188686" y="0"/>
                  </a:moveTo>
                  <a:lnTo>
                    <a:pt x="1059543" y="0"/>
                  </a:lnTo>
                  <a:lnTo>
                    <a:pt x="856343" y="798286"/>
                  </a:lnTo>
                  <a:lnTo>
                    <a:pt x="0" y="798286"/>
                  </a:lnTo>
                  <a:lnTo>
                    <a:pt x="188686" y="0"/>
                  </a:lnTo>
                  <a:close/>
                </a:path>
              </a:pathLst>
            </a:custGeom>
            <a:solidFill>
              <a:srgbClr val="664E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3200" b="1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b="1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MH_SubTitle_4"/>
            <p:cNvSpPr/>
            <p:nvPr>
              <p:custDataLst>
                <p:tags r:id="rId8"/>
              </p:custDataLst>
            </p:nvPr>
          </p:nvSpPr>
          <p:spPr>
            <a:xfrm>
              <a:off x="4543425" y="5434013"/>
              <a:ext cx="3127637" cy="798512"/>
            </a:xfrm>
            <a:custGeom>
              <a:avLst/>
              <a:gdLst>
                <a:gd name="connsiteX0" fmla="*/ 4034972 w 4034972"/>
                <a:gd name="connsiteY0" fmla="*/ 0 h 798285"/>
                <a:gd name="connsiteX1" fmla="*/ 3831772 w 4034972"/>
                <a:gd name="connsiteY1" fmla="*/ 798285 h 798285"/>
                <a:gd name="connsiteX2" fmla="*/ 0 w 4034972"/>
                <a:gd name="connsiteY2" fmla="*/ 798285 h 798285"/>
                <a:gd name="connsiteX3" fmla="*/ 203200 w 4034972"/>
                <a:gd name="connsiteY3" fmla="*/ 0 h 798285"/>
                <a:gd name="connsiteX4" fmla="*/ 4034972 w 4034972"/>
                <a:gd name="connsiteY4" fmla="*/ 0 h 79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4972" h="798285">
                  <a:moveTo>
                    <a:pt x="4034972" y="0"/>
                  </a:moveTo>
                  <a:lnTo>
                    <a:pt x="3831772" y="798285"/>
                  </a:lnTo>
                  <a:lnTo>
                    <a:pt x="0" y="798285"/>
                  </a:lnTo>
                  <a:lnTo>
                    <a:pt x="203200" y="0"/>
                  </a:lnTo>
                  <a:lnTo>
                    <a:pt x="4034972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日常医护服务的便捷性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529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867908" y="512927"/>
            <a:ext cx="42883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完善老人健康档案</a:t>
            </a:r>
          </a:p>
        </p:txBody>
      </p:sp>
      <p:sp>
        <p:nvSpPr>
          <p:cNvPr id="4" name="MH_Other_1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1776842" y="1718198"/>
            <a:ext cx="926734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MH_Other_2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1776842" y="3360120"/>
            <a:ext cx="926734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" name="MH_Other_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1776842" y="5002042"/>
            <a:ext cx="926734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6B20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90344" y="1717767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200" dirty="0" smtClean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为老年人就诊提供准确的病史和用药情况</a:t>
            </a:r>
            <a:endParaRPr lang="zh-CN" altLang="en-US" sz="3200" dirty="0"/>
          </a:p>
        </p:txBody>
      </p:sp>
      <p:sp>
        <p:nvSpPr>
          <p:cNvPr id="8" name="矩形 7"/>
          <p:cNvSpPr/>
          <p:nvPr/>
        </p:nvSpPr>
        <p:spPr>
          <a:xfrm>
            <a:off x="3048000" y="3291939"/>
            <a:ext cx="6096000" cy="12241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帮助医生快速、准确地了解老年人的病情</a:t>
            </a:r>
            <a:endParaRPr lang="da-DK" altLang="zh-CN" sz="3200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73091" y="5140326"/>
            <a:ext cx="59132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有利于继续发挥重要的临床价值及居家健康护理价值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4183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656" y="2728575"/>
            <a:ext cx="1450783" cy="131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 bwMode="auto">
          <a:xfrm>
            <a:off x="6183656" y="4087443"/>
            <a:ext cx="1481137" cy="4587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养老平台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98"/>
          <p:cNvGrpSpPr>
            <a:grpSpLocks/>
          </p:cNvGrpSpPr>
          <p:nvPr/>
        </p:nvGrpSpPr>
        <p:grpSpPr bwMode="auto">
          <a:xfrm>
            <a:off x="8339480" y="1060157"/>
            <a:ext cx="1255713" cy="1434088"/>
            <a:chOff x="6340271" y="4725144"/>
            <a:chExt cx="1255827" cy="1433599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72024" y="4725144"/>
              <a:ext cx="1079598" cy="803001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 Box 46"/>
            <p:cNvSpPr txBox="1">
              <a:spLocks noChangeArrowheads="1"/>
            </p:cNvSpPr>
            <p:nvPr/>
          </p:nvSpPr>
          <p:spPr bwMode="auto">
            <a:xfrm>
              <a:off x="6340271" y="5574167"/>
              <a:ext cx="1255827" cy="58457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健康档案</a:t>
              </a:r>
              <a:endParaRPr lang="en-US" altLang="zh-CN" sz="16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及数据查询</a:t>
              </a:r>
            </a:p>
          </p:txBody>
        </p:sp>
      </p:grpSp>
      <p:grpSp>
        <p:nvGrpSpPr>
          <p:cNvPr id="7" name="组合 201"/>
          <p:cNvGrpSpPr>
            <a:grpSpLocks/>
          </p:cNvGrpSpPr>
          <p:nvPr/>
        </p:nvGrpSpPr>
        <p:grpSpPr bwMode="auto">
          <a:xfrm>
            <a:off x="8419544" y="2632222"/>
            <a:ext cx="1241400" cy="1264225"/>
            <a:chOff x="7991475" y="2996952"/>
            <a:chExt cx="1241400" cy="1265404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7993063" y="2996952"/>
              <a:ext cx="1150937" cy="700088"/>
              <a:chOff x="1632" y="1527"/>
              <a:chExt cx="907" cy="577"/>
            </a:xfrm>
          </p:grpSpPr>
          <p:pic>
            <p:nvPicPr>
              <p:cNvPr id="10" name="Picture 20" descr="u=1164122217,185055030&amp;fm=0&amp;gp=36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1527"/>
                <a:ext cx="907" cy="5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21" descr="u=4098905628,1117611053&amp;fm=0&amp;gp=-6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2" y="1706"/>
                <a:ext cx="545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Text Box 46"/>
            <p:cNvSpPr txBox="1">
              <a:spLocks noChangeArrowheads="1"/>
            </p:cNvSpPr>
            <p:nvPr/>
          </p:nvSpPr>
          <p:spPr bwMode="auto">
            <a:xfrm>
              <a:off x="7991475" y="3677036"/>
              <a:ext cx="1241400" cy="585320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医患互动及健康指导</a:t>
              </a:r>
            </a:p>
          </p:txBody>
        </p:sp>
      </p:grpSp>
      <p:grpSp>
        <p:nvGrpSpPr>
          <p:cNvPr id="12" name="组合 214"/>
          <p:cNvGrpSpPr>
            <a:grpSpLocks/>
          </p:cNvGrpSpPr>
          <p:nvPr/>
        </p:nvGrpSpPr>
        <p:grpSpPr bwMode="auto">
          <a:xfrm>
            <a:off x="8259420" y="4216770"/>
            <a:ext cx="1667901" cy="1135985"/>
            <a:chOff x="7517284" y="4365104"/>
            <a:chExt cx="1667749" cy="1135818"/>
          </a:xfrm>
        </p:grpSpPr>
        <p:sp>
          <p:nvSpPr>
            <p:cNvPr id="13" name="Text Box 46"/>
            <p:cNvSpPr txBox="1">
              <a:spLocks noChangeArrowheads="1"/>
            </p:cNvSpPr>
            <p:nvPr/>
          </p:nvSpPr>
          <p:spPr bwMode="auto">
            <a:xfrm>
              <a:off x="7517284" y="5162418"/>
              <a:ext cx="1667749" cy="3385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健康预警及救援</a:t>
              </a:r>
            </a:p>
          </p:txBody>
        </p:sp>
        <p:pic>
          <p:nvPicPr>
            <p:cNvPr id="14" name="Picture 25" descr="4bedWave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4586" y="4365104"/>
              <a:ext cx="1115616" cy="725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AutoShape 78"/>
          <p:cNvSpPr>
            <a:spLocks noChangeArrowheads="1"/>
          </p:cNvSpPr>
          <p:nvPr/>
        </p:nvSpPr>
        <p:spPr bwMode="auto">
          <a:xfrm rot="554131">
            <a:off x="7791792" y="4107749"/>
            <a:ext cx="311408" cy="749068"/>
          </a:xfrm>
          <a:prstGeom prst="rightArrow">
            <a:avLst>
              <a:gd name="adj1" fmla="val 50000"/>
              <a:gd name="adj2" fmla="val 44922"/>
            </a:avLst>
          </a:prstGeom>
          <a:gradFill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600" tIns="64800" rIns="129600" bIns="64800" anchor="ctr">
            <a:spAutoFit/>
          </a:bodyPr>
          <a:lstStyle/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7767980" y="2881060"/>
            <a:ext cx="335220" cy="749068"/>
          </a:xfrm>
          <a:prstGeom prst="rightArrow">
            <a:avLst>
              <a:gd name="adj1" fmla="val 50000"/>
              <a:gd name="adj2" fmla="val 45052"/>
            </a:avLst>
          </a:prstGeom>
          <a:gradFill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600" tIns="64800" rIns="129600" bIns="64800" anchor="ctr">
            <a:spAutoFit/>
          </a:bodyPr>
          <a:lstStyle/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AutoShape 116"/>
          <p:cNvSpPr>
            <a:spLocks noChangeArrowheads="1"/>
          </p:cNvSpPr>
          <p:nvPr/>
        </p:nvSpPr>
        <p:spPr bwMode="auto">
          <a:xfrm rot="19175815">
            <a:off x="7666184" y="1837668"/>
            <a:ext cx="393453" cy="749068"/>
          </a:xfrm>
          <a:prstGeom prst="rightArrow">
            <a:avLst>
              <a:gd name="adj1" fmla="val 50000"/>
              <a:gd name="adj2" fmla="val 67448"/>
            </a:avLst>
          </a:prstGeom>
          <a:gradFill rotWithShape="1"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9600" tIns="64800" rIns="129600" bIns="64800" anchor="ctr">
            <a:spAutoFit/>
          </a:bodyPr>
          <a:lstStyle/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40" descr="DSC02916副本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19" y="3156226"/>
            <a:ext cx="810570" cy="67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11" y="2547690"/>
            <a:ext cx="693037" cy="4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10" y="1803922"/>
            <a:ext cx="668720" cy="60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11" y="1060158"/>
            <a:ext cx="660615" cy="650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1" descr="C:\Documents and Settings\huangzhi\My Documents\My Pictures\SoS腕带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425" y="5522755"/>
            <a:ext cx="911892" cy="27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矩形 22"/>
          <p:cNvSpPr/>
          <p:nvPr/>
        </p:nvSpPr>
        <p:spPr bwMode="auto">
          <a:xfrm>
            <a:off x="1794710" y="1122491"/>
            <a:ext cx="1000380" cy="388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血压计</a:t>
            </a:r>
          </a:p>
        </p:txBody>
      </p:sp>
      <p:sp>
        <p:nvSpPr>
          <p:cNvPr id="24" name="矩形 23"/>
          <p:cNvSpPr/>
          <p:nvPr/>
        </p:nvSpPr>
        <p:spPr bwMode="auto">
          <a:xfrm>
            <a:off x="1794712" y="1818803"/>
            <a:ext cx="1000380" cy="442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血糖仪</a:t>
            </a:r>
          </a:p>
        </p:txBody>
      </p:sp>
      <p:sp>
        <p:nvSpPr>
          <p:cNvPr id="25" name="矩形 24"/>
          <p:cNvSpPr/>
          <p:nvPr/>
        </p:nvSpPr>
        <p:spPr bwMode="auto">
          <a:xfrm>
            <a:off x="1794712" y="2575606"/>
            <a:ext cx="1000380" cy="4544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体温计</a:t>
            </a:r>
          </a:p>
        </p:txBody>
      </p:sp>
      <p:sp>
        <p:nvSpPr>
          <p:cNvPr id="26" name="矩形 25"/>
          <p:cNvSpPr/>
          <p:nvPr/>
        </p:nvSpPr>
        <p:spPr bwMode="auto">
          <a:xfrm>
            <a:off x="1794712" y="3348450"/>
            <a:ext cx="1000380" cy="4839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心电图仪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1794712" y="4025363"/>
            <a:ext cx="1000380" cy="4426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血氧仪</a:t>
            </a:r>
          </a:p>
        </p:txBody>
      </p:sp>
      <p:sp>
        <p:nvSpPr>
          <p:cNvPr id="28" name="矩形 27"/>
          <p:cNvSpPr/>
          <p:nvPr/>
        </p:nvSpPr>
        <p:spPr bwMode="auto">
          <a:xfrm>
            <a:off x="1794711" y="5449920"/>
            <a:ext cx="1000380" cy="519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SOS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腕带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10" y="4576144"/>
            <a:ext cx="668720" cy="63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矩形 29"/>
          <p:cNvSpPr/>
          <p:nvPr/>
        </p:nvSpPr>
        <p:spPr bwMode="auto">
          <a:xfrm>
            <a:off x="1794711" y="4644520"/>
            <a:ext cx="1000380" cy="5222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监护仪</a:t>
            </a:r>
          </a:p>
        </p:txBody>
      </p:sp>
      <p:sp>
        <p:nvSpPr>
          <p:cNvPr id="31" name="矩形 30"/>
          <p:cNvSpPr/>
          <p:nvPr/>
        </p:nvSpPr>
        <p:spPr bwMode="auto">
          <a:xfrm>
            <a:off x="4123511" y="1122490"/>
            <a:ext cx="1034720" cy="388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血压数据</a:t>
            </a:r>
          </a:p>
        </p:txBody>
      </p:sp>
      <p:sp>
        <p:nvSpPr>
          <p:cNvPr id="32" name="矩形 31"/>
          <p:cNvSpPr/>
          <p:nvPr/>
        </p:nvSpPr>
        <p:spPr bwMode="auto">
          <a:xfrm>
            <a:off x="4123511" y="1818802"/>
            <a:ext cx="1034720" cy="442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血糖数据</a:t>
            </a:r>
          </a:p>
        </p:txBody>
      </p:sp>
      <p:sp>
        <p:nvSpPr>
          <p:cNvPr id="33" name="矩形 32"/>
          <p:cNvSpPr/>
          <p:nvPr/>
        </p:nvSpPr>
        <p:spPr bwMode="auto">
          <a:xfrm>
            <a:off x="4123511" y="2562734"/>
            <a:ext cx="1034720" cy="467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体温数据</a:t>
            </a:r>
          </a:p>
        </p:txBody>
      </p:sp>
      <p:sp>
        <p:nvSpPr>
          <p:cNvPr id="34" name="矩形 33"/>
          <p:cNvSpPr/>
          <p:nvPr/>
        </p:nvSpPr>
        <p:spPr bwMode="auto">
          <a:xfrm>
            <a:off x="4123511" y="3304991"/>
            <a:ext cx="1034720" cy="4469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心电数据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4110981" y="4644519"/>
            <a:ext cx="1054411" cy="5411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病史及健康日志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4123511" y="5427878"/>
            <a:ext cx="1034720" cy="5411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用户基本信息数据</a:t>
            </a:r>
          </a:p>
        </p:txBody>
      </p:sp>
      <p:sp>
        <p:nvSpPr>
          <p:cNvPr id="37" name="左大括号 36"/>
          <p:cNvSpPr/>
          <p:nvPr/>
        </p:nvSpPr>
        <p:spPr>
          <a:xfrm>
            <a:off x="1431344" y="1210670"/>
            <a:ext cx="162402" cy="478018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左大括号 37"/>
          <p:cNvSpPr/>
          <p:nvPr/>
        </p:nvSpPr>
        <p:spPr>
          <a:xfrm flipH="1">
            <a:off x="5175504" y="1316539"/>
            <a:ext cx="406005" cy="45117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虚尾箭头 38"/>
          <p:cNvSpPr/>
          <p:nvPr/>
        </p:nvSpPr>
        <p:spPr>
          <a:xfrm>
            <a:off x="5497856" y="2849204"/>
            <a:ext cx="435793" cy="154780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Picture 3" descr="C:\Users\hlt\Desktop\5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1391"/>
            <a:ext cx="12192000" cy="1000084"/>
          </a:xfrm>
          <a:prstGeom prst="rect">
            <a:avLst/>
          </a:prstGeom>
          <a:noFill/>
        </p:spPr>
      </p:pic>
      <p:sp>
        <p:nvSpPr>
          <p:cNvPr id="41" name="标题 1"/>
          <p:cNvSpPr txBox="1">
            <a:spLocks/>
          </p:cNvSpPr>
          <p:nvPr/>
        </p:nvSpPr>
        <p:spPr>
          <a:xfrm>
            <a:off x="1809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4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远程健康监护与健康干预</a:t>
            </a:r>
            <a:endParaRPr lang="zh-CN" altLang="en-US" sz="44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pic>
        <p:nvPicPr>
          <p:cNvPr id="42" name="Picture 2" descr="C:\Users\hlt\Desktop\04_01(5).jpg"/>
          <p:cNvPicPr>
            <a:picLocks noChangeAspect="1" noChangeArrowheads="1"/>
          </p:cNvPicPr>
          <p:nvPr/>
        </p:nvPicPr>
        <p:blipFill>
          <a:blip r:embed="rId16" cstate="print"/>
          <a:srcRect l="7142" t="9044" r="7143" b="6484"/>
          <a:stretch>
            <a:fillRect/>
          </a:stretch>
        </p:blipFill>
        <p:spPr bwMode="auto">
          <a:xfrm>
            <a:off x="0" y="-2178"/>
            <a:ext cx="1039069" cy="890482"/>
          </a:xfrm>
          <a:prstGeom prst="rect">
            <a:avLst/>
          </a:prstGeom>
          <a:noFill/>
        </p:spPr>
      </p:pic>
      <p:pic>
        <p:nvPicPr>
          <p:cNvPr id="43" name="Picture 4" descr="C:\Users\hlt\Desktop\31160010w62c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161222" y="0"/>
            <a:ext cx="1030778" cy="897776"/>
          </a:xfrm>
          <a:prstGeom prst="rect">
            <a:avLst/>
          </a:prstGeom>
          <a:noFill/>
        </p:spPr>
      </p:pic>
      <p:pic>
        <p:nvPicPr>
          <p:cNvPr id="44" name="图片 41" descr="DSC02919副本.jp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533" y="3916774"/>
            <a:ext cx="726060" cy="605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矩形 44"/>
          <p:cNvSpPr/>
          <p:nvPr/>
        </p:nvSpPr>
        <p:spPr bwMode="auto">
          <a:xfrm>
            <a:off x="4101600" y="3982665"/>
            <a:ext cx="1034720" cy="4590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血氧饱和度数据</a:t>
            </a:r>
          </a:p>
        </p:txBody>
      </p:sp>
    </p:spTree>
    <p:extLst>
      <p:ext uri="{BB962C8B-B14F-4D97-AF65-F5344CB8AC3E}">
        <p14:creationId xmlns:p14="http://schemas.microsoft.com/office/powerpoint/2010/main" val="63432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hlt\Desktop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12192000" cy="1000084"/>
          </a:xfrm>
          <a:prstGeom prst="rect">
            <a:avLst/>
          </a:prstGeom>
          <a:noFill/>
        </p:spPr>
      </p:pic>
      <p:pic>
        <p:nvPicPr>
          <p:cNvPr id="3" name="Picture 2" descr="C:\Users\hlt\Desktop\04_01(5).jpg"/>
          <p:cNvPicPr>
            <a:picLocks noChangeAspect="1" noChangeArrowheads="1"/>
          </p:cNvPicPr>
          <p:nvPr/>
        </p:nvPicPr>
        <p:blipFill>
          <a:blip r:embed="rId3" cstate="print"/>
          <a:srcRect l="7142" t="9044" r="7143" b="6484"/>
          <a:stretch>
            <a:fillRect/>
          </a:stretch>
        </p:blipFill>
        <p:spPr bwMode="auto">
          <a:xfrm>
            <a:off x="0" y="-2178"/>
            <a:ext cx="1039069" cy="890482"/>
          </a:xfrm>
          <a:prstGeom prst="rect">
            <a:avLst/>
          </a:prstGeom>
          <a:noFill/>
        </p:spPr>
      </p:pic>
      <p:pic>
        <p:nvPicPr>
          <p:cNvPr id="4" name="Picture 4" descr="C:\Users\hlt\Desktop\31160010w62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1222" y="0"/>
            <a:ext cx="1030778" cy="897776"/>
          </a:xfrm>
          <a:prstGeom prst="rect">
            <a:avLst/>
          </a:prstGeom>
          <a:noFill/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1809720" y="0"/>
            <a:ext cx="8229600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紧急呼救与医疗急救</a:t>
            </a:r>
            <a:endParaRPr lang="zh-CN" altLang="en-US" sz="3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1304237" y="2773558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快速定位老人位置</a:t>
            </a: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1356595" y="4964585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确保警情及时处理</a:t>
            </a:r>
            <a:endParaRPr lang="zh-CN" altLang="en-US" sz="1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4524782" y="1376559"/>
            <a:ext cx="4016837" cy="431800"/>
          </a:xfrm>
          <a:prstGeom prst="rect">
            <a:avLst/>
          </a:prstGeom>
          <a:gradFill rotWithShape="1">
            <a:gsLst>
              <a:gs pos="0">
                <a:srgbClr val="009DD9">
                  <a:alpha val="16000"/>
                </a:srgbClr>
              </a:gs>
              <a:gs pos="50999">
                <a:srgbClr val="009DD9">
                  <a:alpha val="50999"/>
                </a:srgbClr>
              </a:gs>
              <a:gs pos="100000">
                <a:srgbClr val="0F6FC6"/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latin typeface="Constantia" pitchFamily="18" charset="0"/>
              <a:ea typeface="微软雅黑" pitchFamily="34" charset="-122"/>
            </a:endParaRP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5454948" y="1981428"/>
            <a:ext cx="51055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实时监控监管点，数据异常自动告警</a:t>
            </a:r>
            <a:endParaRPr lang="en-US" altLang="zh-CN" sz="1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服务中心立即与老人建立“通话”，确认是否误报</a:t>
            </a:r>
            <a:endParaRPr lang="en-US" altLang="zh-CN" sz="1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71169" y="4736967"/>
            <a:ext cx="51055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1600" b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发布告警，服务中心监督告警处理进程</a:t>
            </a:r>
            <a:endParaRPr lang="en-US" altLang="zh-CN" sz="1600" b="1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zh-CN" altLang="en-US" sz="1600" b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快速查找周边工作人员，争取第一时间赶往现场</a:t>
            </a:r>
            <a:endParaRPr lang="en-US" altLang="zh-CN" sz="160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854" y="1599786"/>
            <a:ext cx="1746066" cy="11456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76" y="3762413"/>
            <a:ext cx="1639018" cy="108356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8" name="矩形 14"/>
          <p:cNvSpPr>
            <a:spLocks noChangeArrowheads="1"/>
          </p:cNvSpPr>
          <p:nvPr/>
        </p:nvSpPr>
        <p:spPr bwMode="auto">
          <a:xfrm>
            <a:off x="4606175" y="4150327"/>
            <a:ext cx="4016837" cy="431800"/>
          </a:xfrm>
          <a:prstGeom prst="rect">
            <a:avLst/>
          </a:prstGeom>
          <a:gradFill rotWithShape="1">
            <a:gsLst>
              <a:gs pos="0">
                <a:srgbClr val="009DD9">
                  <a:alpha val="16000"/>
                </a:srgbClr>
              </a:gs>
              <a:gs pos="50999">
                <a:srgbClr val="009DD9">
                  <a:alpha val="50999"/>
                </a:srgbClr>
              </a:gs>
              <a:gs pos="100000">
                <a:srgbClr val="0F6FC6"/>
              </a:gs>
            </a:gsLst>
            <a:lin ang="10800000" scaled="0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zh-CN" altLang="en-US" b="1">
              <a:solidFill>
                <a:srgbClr val="FFFFFF"/>
              </a:solidFill>
              <a:latin typeface="Constantia" pitchFamily="18" charset="0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06175" y="1415120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smtClean="0">
                <a:solidFill>
                  <a:schemeClr val="bg1"/>
                </a:solidFill>
                <a:latin typeface="Constantia" panose="02030602050306030303" pitchFamily="18" charset="0"/>
                <a:ea typeface="微软雅黑" panose="020B0503020204020204" pitchFamily="34" charset="-122"/>
              </a:rPr>
              <a:t>（一）</a:t>
            </a:r>
            <a:r>
              <a:rPr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地图实时查看监护点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34088" y="4160021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Constantia" panose="02030602050306030303" pitchFamily="18" charset="0"/>
                <a:ea typeface="微软雅黑" panose="020B0503020204020204" pitchFamily="34" charset="-122"/>
              </a:rPr>
              <a:t>（二）跟进警情处理过程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376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hlt\Desktop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"/>
            <a:ext cx="12192000" cy="1000084"/>
          </a:xfrm>
          <a:prstGeom prst="rect">
            <a:avLst/>
          </a:prstGeom>
          <a:noFill/>
        </p:spPr>
      </p:pic>
      <p:pic>
        <p:nvPicPr>
          <p:cNvPr id="3" name="Picture 2" descr="C:\Users\hlt\Desktop\04_01(5).jpg"/>
          <p:cNvPicPr>
            <a:picLocks noChangeAspect="1" noChangeArrowheads="1"/>
          </p:cNvPicPr>
          <p:nvPr/>
        </p:nvPicPr>
        <p:blipFill>
          <a:blip r:embed="rId4" cstate="print"/>
          <a:srcRect l="7142" t="9044" r="7143" b="6484"/>
          <a:stretch>
            <a:fillRect/>
          </a:stretch>
        </p:blipFill>
        <p:spPr bwMode="auto">
          <a:xfrm>
            <a:off x="0" y="-2178"/>
            <a:ext cx="1039069" cy="890482"/>
          </a:xfrm>
          <a:prstGeom prst="rect">
            <a:avLst/>
          </a:prstGeom>
          <a:noFill/>
        </p:spPr>
      </p:pic>
      <p:pic>
        <p:nvPicPr>
          <p:cNvPr id="4" name="Picture 4" descr="C:\Users\hlt\Desktop\31160010w62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61222" y="0"/>
            <a:ext cx="1030778" cy="897776"/>
          </a:xfrm>
          <a:prstGeom prst="rect">
            <a:avLst/>
          </a:prstGeom>
          <a:noFill/>
        </p:spPr>
      </p:pic>
      <p:pic>
        <p:nvPicPr>
          <p:cNvPr id="5" name="Picture 3" descr="C:\Users\hlt\Desktop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24"/>
            <a:ext cx="9144000" cy="1000084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3316970" y="119897"/>
            <a:ext cx="4801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日常医护服务的便捷性</a:t>
            </a:r>
            <a:endParaRPr lang="zh-CN" altLang="en-US" sz="3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71"/>
          <p:cNvGrpSpPr/>
          <p:nvPr/>
        </p:nvGrpSpPr>
        <p:grpSpPr>
          <a:xfrm>
            <a:off x="231833" y="1042344"/>
            <a:ext cx="7960837" cy="3843330"/>
            <a:chOff x="2171325" y="1077312"/>
            <a:chExt cx="8899913" cy="3843330"/>
          </a:xfrm>
        </p:grpSpPr>
        <p:pic>
          <p:nvPicPr>
            <p:cNvPr id="18" name="图片 9" descr="kjhgfds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99587" y="1977770"/>
              <a:ext cx="1817103" cy="1561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8"/>
            <p:cNvSpPr txBox="1"/>
            <p:nvPr/>
          </p:nvSpPr>
          <p:spPr bwMode="auto">
            <a:xfrm>
              <a:off x="5509697" y="1139774"/>
              <a:ext cx="1857375" cy="338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健康</a:t>
              </a: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管理平台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9"/>
            <p:cNvSpPr txBox="1"/>
            <p:nvPr/>
          </p:nvSpPr>
          <p:spPr bwMode="auto">
            <a:xfrm>
              <a:off x="2171325" y="1477912"/>
              <a:ext cx="1857375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老人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0"/>
            <p:cNvSpPr txBox="1"/>
            <p:nvPr/>
          </p:nvSpPr>
          <p:spPr bwMode="auto">
            <a:xfrm>
              <a:off x="8643678" y="1077312"/>
              <a:ext cx="1857375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监测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</a:t>
              </a:r>
            </a:p>
          </p:txBody>
        </p:sp>
        <p:sp>
          <p:nvSpPr>
            <p:cNvPr id="24" name="TextBox 21"/>
            <p:cNvSpPr txBox="1"/>
            <p:nvPr/>
          </p:nvSpPr>
          <p:spPr bwMode="auto">
            <a:xfrm>
              <a:off x="9091049" y="3930650"/>
              <a:ext cx="198018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医生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箭头连接符 24"/>
            <p:cNvCxnSpPr/>
            <p:nvPr/>
          </p:nvCxnSpPr>
          <p:spPr bwMode="auto">
            <a:xfrm flipV="1">
              <a:off x="4118558" y="2487597"/>
              <a:ext cx="857250" cy="214312"/>
            </a:xfrm>
            <a:prstGeom prst="straightConnector1">
              <a:avLst/>
            </a:prstGeom>
            <a:solidFill>
              <a:srgbClr val="5B9BD5"/>
            </a:solidFill>
            <a:ln w="25400" cap="flat" cmpd="sng" algn="ctr">
              <a:solidFill>
                <a:srgbClr val="ED7D31">
                  <a:lumMod val="75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直接箭头连接符 25"/>
            <p:cNvCxnSpPr/>
            <p:nvPr/>
          </p:nvCxnSpPr>
          <p:spPr bwMode="auto">
            <a:xfrm>
              <a:off x="6875753" y="4009510"/>
              <a:ext cx="1500189" cy="642937"/>
            </a:xfrm>
            <a:prstGeom prst="straightConnector1">
              <a:avLst/>
            </a:prstGeom>
            <a:solidFill>
              <a:srgbClr val="5B9BD5"/>
            </a:solidFill>
            <a:ln w="25400" cap="flat" cmpd="sng" algn="ctr">
              <a:solidFill>
                <a:srgbClr val="ED7D31">
                  <a:lumMod val="75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7" name="直接箭头连接符 26"/>
            <p:cNvCxnSpPr/>
            <p:nvPr/>
          </p:nvCxnSpPr>
          <p:spPr bwMode="auto">
            <a:xfrm rot="10800000" flipV="1">
              <a:off x="7733733" y="2118672"/>
              <a:ext cx="857250" cy="565150"/>
            </a:xfrm>
            <a:prstGeom prst="straightConnector1">
              <a:avLst/>
            </a:prstGeom>
            <a:solidFill>
              <a:srgbClr val="5B9BD5"/>
            </a:solidFill>
            <a:ln w="25400" cap="flat" cmpd="sng" algn="ctr">
              <a:solidFill>
                <a:srgbClr val="ED7D31">
                  <a:lumMod val="75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直接箭头连接符 22"/>
            <p:cNvCxnSpPr>
              <a:cxnSpLocks noChangeShapeType="1"/>
            </p:cNvCxnSpPr>
            <p:nvPr/>
          </p:nvCxnSpPr>
          <p:spPr bwMode="auto">
            <a:xfrm flipH="1" flipV="1">
              <a:off x="4118558" y="3476424"/>
              <a:ext cx="4458220" cy="1444218"/>
            </a:xfrm>
            <a:prstGeom prst="straightConnector1">
              <a:avLst/>
            </a:prstGeom>
            <a:noFill/>
            <a:ln w="25400" algn="ctr">
              <a:solidFill>
                <a:srgbClr val="92D050"/>
              </a:solidFill>
              <a:round/>
              <a:headEnd/>
              <a:tailEnd type="arrow" w="med" len="med"/>
            </a:ln>
          </p:spPr>
        </p:cxnSp>
        <p:cxnSp>
          <p:nvCxnSpPr>
            <p:cNvPr id="29" name="直接箭头连接符 28"/>
            <p:cNvCxnSpPr>
              <a:cxnSpLocks noChangeShapeType="1"/>
            </p:cNvCxnSpPr>
            <p:nvPr/>
          </p:nvCxnSpPr>
          <p:spPr bwMode="auto">
            <a:xfrm flipH="1" flipV="1">
              <a:off x="7447550" y="3266996"/>
              <a:ext cx="1353608" cy="1166922"/>
            </a:xfrm>
            <a:prstGeom prst="straightConnector1">
              <a:avLst/>
            </a:prstGeom>
            <a:noFill/>
            <a:ln w="25400" algn="ctr">
              <a:solidFill>
                <a:srgbClr val="92D050"/>
              </a:solidFill>
              <a:round/>
              <a:headEnd/>
              <a:tailEnd type="arrow" w="med" len="med"/>
            </a:ln>
          </p:spPr>
        </p:cxnSp>
        <p:sp>
          <p:nvSpPr>
            <p:cNvPr id="30" name="TextBox 27"/>
            <p:cNvSpPr txBox="1"/>
            <p:nvPr/>
          </p:nvSpPr>
          <p:spPr bwMode="auto">
            <a:xfrm rot="20622843">
              <a:off x="4077178" y="1896087"/>
              <a:ext cx="1071564" cy="338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数据上传</a:t>
              </a:r>
            </a:p>
          </p:txBody>
        </p:sp>
        <p:sp>
          <p:nvSpPr>
            <p:cNvPr id="31" name="TextBox 28"/>
            <p:cNvSpPr txBox="1"/>
            <p:nvPr/>
          </p:nvSpPr>
          <p:spPr bwMode="auto">
            <a:xfrm rot="19535113">
              <a:off x="7660707" y="2013897"/>
              <a:ext cx="1071564" cy="3397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数据上传</a:t>
              </a:r>
            </a:p>
          </p:txBody>
        </p:sp>
        <p:sp>
          <p:nvSpPr>
            <p:cNvPr id="32" name="TextBox 29"/>
            <p:cNvSpPr txBox="1"/>
            <p:nvPr/>
          </p:nvSpPr>
          <p:spPr bwMode="auto">
            <a:xfrm rot="1506744">
              <a:off x="7306826" y="4072114"/>
              <a:ext cx="1071564" cy="3385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评估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0"/>
            <p:cNvSpPr txBox="1"/>
            <p:nvPr/>
          </p:nvSpPr>
          <p:spPr bwMode="auto">
            <a:xfrm rot="1219918">
              <a:off x="4117481" y="4201972"/>
              <a:ext cx="437264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进行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健康干预和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指导（护理、康复、运动、膳食）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1"/>
            <p:cNvSpPr txBox="1"/>
            <p:nvPr/>
          </p:nvSpPr>
          <p:spPr bwMode="auto">
            <a:xfrm rot="2528082">
              <a:off x="7311206" y="3287087"/>
              <a:ext cx="212947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更新健康档案，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填写健康指导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</a:t>
              </a:r>
            </a:p>
          </p:txBody>
        </p:sp>
      </p:grpSp>
      <p:pic>
        <p:nvPicPr>
          <p:cNvPr id="35" name="图片 1" descr="0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172" y="1446626"/>
            <a:ext cx="2521187" cy="226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 descr="QQ截图2016101311082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52590" y="4264148"/>
            <a:ext cx="2125787" cy="132461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9302" y="1377849"/>
            <a:ext cx="1752381" cy="136190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5776" y="5217562"/>
            <a:ext cx="1440169" cy="1146631"/>
          </a:xfrm>
          <a:prstGeom prst="rect">
            <a:avLst/>
          </a:prstGeom>
        </p:spPr>
      </p:pic>
      <p:cxnSp>
        <p:nvCxnSpPr>
          <p:cNvPr id="40" name="直接箭头连接符 22"/>
          <p:cNvCxnSpPr>
            <a:cxnSpLocks noChangeShapeType="1"/>
            <a:endCxn id="39" idx="3"/>
          </p:cNvCxnSpPr>
          <p:nvPr/>
        </p:nvCxnSpPr>
        <p:spPr bwMode="auto">
          <a:xfrm flipH="1">
            <a:off x="3995945" y="5381329"/>
            <a:ext cx="2116674" cy="409549"/>
          </a:xfrm>
          <a:prstGeom prst="straightConnector1">
            <a:avLst/>
          </a:prstGeom>
          <a:noFill/>
          <a:ln w="25400" algn="ctr">
            <a:solidFill>
              <a:srgbClr val="92D050"/>
            </a:solidFill>
            <a:round/>
            <a:headEnd/>
            <a:tailEnd type="arrow" w="med" len="med"/>
          </a:ln>
        </p:spPr>
      </p:cxnSp>
      <p:sp>
        <p:nvSpPr>
          <p:cNvPr id="41" name="TextBox 30"/>
          <p:cNvSpPr txBox="1"/>
          <p:nvPr/>
        </p:nvSpPr>
        <p:spPr bwMode="auto">
          <a:xfrm rot="20893455">
            <a:off x="4227404" y="5535383"/>
            <a:ext cx="2113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慢病长期医嘱、处方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箭头连接符 41"/>
          <p:cNvCxnSpPr/>
          <p:nvPr/>
        </p:nvCxnSpPr>
        <p:spPr bwMode="auto">
          <a:xfrm flipH="1" flipV="1">
            <a:off x="755576" y="3504174"/>
            <a:ext cx="1661774" cy="2493674"/>
          </a:xfrm>
          <a:prstGeom prst="straightConnector1">
            <a:avLst/>
          </a:prstGeom>
          <a:solidFill>
            <a:srgbClr val="5B9BD5"/>
          </a:solidFill>
          <a:ln w="25400" cap="flat" cmpd="sng" algn="ctr">
            <a:solidFill>
              <a:srgbClr val="ED7D31">
                <a:lumMod val="75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TextBox 29"/>
          <p:cNvSpPr txBox="1"/>
          <p:nvPr/>
        </p:nvSpPr>
        <p:spPr bwMode="auto">
          <a:xfrm rot="3444012">
            <a:off x="681224" y="4448200"/>
            <a:ext cx="11261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药品配送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箭头连接符 43"/>
          <p:cNvCxnSpPr/>
          <p:nvPr/>
        </p:nvCxnSpPr>
        <p:spPr bwMode="auto">
          <a:xfrm>
            <a:off x="1164207" y="3584963"/>
            <a:ext cx="1408002" cy="2080229"/>
          </a:xfrm>
          <a:prstGeom prst="straightConnector1">
            <a:avLst/>
          </a:prstGeom>
          <a:solidFill>
            <a:srgbClr val="5B9BD5"/>
          </a:solidFill>
          <a:ln w="25400" cap="flat" cmpd="sng" algn="ctr">
            <a:solidFill>
              <a:srgbClr val="ED7D31">
                <a:lumMod val="75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29"/>
          <p:cNvSpPr txBox="1"/>
          <p:nvPr/>
        </p:nvSpPr>
        <p:spPr bwMode="auto">
          <a:xfrm rot="3444012">
            <a:off x="1502581" y="4456211"/>
            <a:ext cx="11261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自行取药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162786" y="23196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居家护理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082648" y="332573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家庭签约医生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162786" y="436510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药品配送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432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hlt\Desktop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"/>
            <a:ext cx="12192000" cy="1000084"/>
          </a:xfrm>
          <a:prstGeom prst="rect">
            <a:avLst/>
          </a:prstGeom>
          <a:noFill/>
        </p:spPr>
      </p:pic>
      <p:pic>
        <p:nvPicPr>
          <p:cNvPr id="3" name="Picture 2" descr="C:\Users\hlt\Desktop\04_01(5).jpg"/>
          <p:cNvPicPr>
            <a:picLocks noChangeAspect="1" noChangeArrowheads="1"/>
          </p:cNvPicPr>
          <p:nvPr/>
        </p:nvPicPr>
        <p:blipFill>
          <a:blip r:embed="rId4" cstate="print"/>
          <a:srcRect l="7142" t="9044" r="7143" b="6484"/>
          <a:stretch>
            <a:fillRect/>
          </a:stretch>
        </p:blipFill>
        <p:spPr bwMode="auto">
          <a:xfrm>
            <a:off x="0" y="-2178"/>
            <a:ext cx="1039069" cy="890482"/>
          </a:xfrm>
          <a:prstGeom prst="rect">
            <a:avLst/>
          </a:prstGeom>
          <a:noFill/>
        </p:spPr>
      </p:pic>
      <p:pic>
        <p:nvPicPr>
          <p:cNvPr id="4" name="Picture 4" descr="C:\Users\hlt\Desktop\31160010w62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61222" y="0"/>
            <a:ext cx="1030778" cy="897776"/>
          </a:xfrm>
          <a:prstGeom prst="rect">
            <a:avLst/>
          </a:prstGeom>
          <a:noFill/>
        </p:spPr>
      </p:pic>
      <p:pic>
        <p:nvPicPr>
          <p:cNvPr id="5" name="Picture 3" descr="C:\Users\hlt\Desktop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59016"/>
            <a:ext cx="9144000" cy="1000084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4240300" y="31409"/>
            <a:ext cx="295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爱心时间银行</a:t>
            </a:r>
            <a:endParaRPr lang="zh-CN" altLang="en-US" sz="3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0761" y="941068"/>
            <a:ext cx="2743200" cy="489646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535" y="608826"/>
            <a:ext cx="7724813" cy="634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"/>
          <p:cNvGrpSpPr/>
          <p:nvPr/>
        </p:nvGrpSpPr>
        <p:grpSpPr>
          <a:xfrm>
            <a:off x="384187" y="1195571"/>
            <a:ext cx="4481847" cy="4481847"/>
            <a:chOff x="3889422" y="1545465"/>
            <a:chExt cx="3245474" cy="3374265"/>
          </a:xfrm>
        </p:grpSpPr>
        <p:sp>
          <p:nvSpPr>
            <p:cNvPr id="2" name="等腰三角形 1"/>
            <p:cNvSpPr/>
            <p:nvPr/>
          </p:nvSpPr>
          <p:spPr>
            <a:xfrm>
              <a:off x="3889422" y="1545465"/>
              <a:ext cx="3245474" cy="2462011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3889422" y="2457719"/>
              <a:ext cx="3245474" cy="2462011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736864" y="1410491"/>
            <a:ext cx="3765425" cy="4052007"/>
            <a:chOff x="3889422" y="1545465"/>
            <a:chExt cx="3245474" cy="3374265"/>
          </a:xfrm>
        </p:grpSpPr>
        <p:sp>
          <p:nvSpPr>
            <p:cNvPr id="8" name="等腰三角形 7"/>
            <p:cNvSpPr/>
            <p:nvPr/>
          </p:nvSpPr>
          <p:spPr>
            <a:xfrm>
              <a:off x="3889422" y="1545465"/>
              <a:ext cx="3245474" cy="2462011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3889422" y="2457719"/>
              <a:ext cx="3245474" cy="2462011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9"/>
          <p:cNvGrpSpPr/>
          <p:nvPr/>
        </p:nvGrpSpPr>
        <p:grpSpPr>
          <a:xfrm>
            <a:off x="884124" y="1637090"/>
            <a:ext cx="3481969" cy="3598806"/>
            <a:chOff x="3889422" y="1545465"/>
            <a:chExt cx="3245474" cy="3374265"/>
          </a:xfrm>
        </p:grpSpPr>
        <p:sp>
          <p:nvSpPr>
            <p:cNvPr id="11" name="等腰三角形 10"/>
            <p:cNvSpPr/>
            <p:nvPr/>
          </p:nvSpPr>
          <p:spPr>
            <a:xfrm>
              <a:off x="3889422" y="1545465"/>
              <a:ext cx="3245474" cy="2462011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10800000">
              <a:off x="3889422" y="2457719"/>
              <a:ext cx="3245474" cy="2462011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535260" y="3051774"/>
            <a:ext cx="40255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体系设计</a:t>
            </a:r>
            <a:endParaRPr lang="zh-CN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08109" y="2790164"/>
            <a:ext cx="61420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995526" y="1949219"/>
            <a:ext cx="1123605" cy="1156271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bg1">
                <a:lumMod val="50000"/>
              </a:schemeClr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8000" b="1" dirty="0" smtClean="0">
                <a:solidFill>
                  <a:schemeClr val="tx1"/>
                </a:solidFill>
              </a:rPr>
              <a:t>3</a:t>
            </a:r>
            <a:endParaRPr lang="zh-CN" altLang="en-US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5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5653" y="107768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总体结构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577355" y="1077686"/>
            <a:ext cx="6939572" cy="4708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8" y="522051"/>
            <a:ext cx="10489324" cy="543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0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84" y="575454"/>
            <a:ext cx="9179702" cy="6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23300"/>
            <a:ext cx="9584871" cy="54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8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503" y="35263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云医生站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471" y="1012025"/>
            <a:ext cx="6280783" cy="4710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499" y="1022072"/>
            <a:ext cx="6299943" cy="4724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436" y="1009773"/>
            <a:ext cx="6283786" cy="4712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570" y="1012476"/>
            <a:ext cx="6342864" cy="4757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007" y="1025731"/>
            <a:ext cx="6357746" cy="4768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103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68" y="744623"/>
            <a:ext cx="10123817" cy="568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3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127061" y="1656127"/>
            <a:ext cx="8707760" cy="3473812"/>
            <a:chOff x="3072457" y="1997090"/>
            <a:chExt cx="6842599" cy="2652620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3072457" y="3949486"/>
              <a:ext cx="3243970" cy="10276"/>
            </a:xfrm>
            <a:prstGeom prst="line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round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文本框 2"/>
            <p:cNvSpPr txBox="1"/>
            <p:nvPr/>
          </p:nvSpPr>
          <p:spPr>
            <a:xfrm>
              <a:off x="5544328" y="2475743"/>
              <a:ext cx="2805486" cy="8460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讨论思考</a:t>
              </a:r>
              <a:endParaRPr lang="zh-CN" altLang="en-US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8035280" y="2381994"/>
              <a:ext cx="1879776" cy="5955"/>
            </a:xfrm>
            <a:prstGeom prst="line">
              <a:avLst/>
            </a:prstGeom>
            <a:ln w="3175" cap="rnd">
              <a:solidFill>
                <a:schemeClr val="bg1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9624392" y="2225135"/>
              <a:ext cx="0" cy="1154047"/>
            </a:xfrm>
            <a:prstGeom prst="line">
              <a:avLst/>
            </a:prstGeom>
            <a:ln w="3175" cap="rnd">
              <a:solidFill>
                <a:schemeClr val="bg1">
                  <a:lumMod val="50000"/>
                </a:schemeClr>
              </a:solidFill>
              <a:round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3337925" y="1997090"/>
              <a:ext cx="1356517" cy="2652620"/>
              <a:chOff x="3337925" y="1997090"/>
              <a:chExt cx="1356517" cy="26526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3388509" y="2471165"/>
                <a:ext cx="1305933" cy="1465768"/>
                <a:chOff x="9919874" y="130166"/>
                <a:chExt cx="2268404" cy="254603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10250073" y="737999"/>
                  <a:ext cx="1608007" cy="1608007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9919874" y="407800"/>
                  <a:ext cx="2268404" cy="2268404"/>
                </a:xfrm>
                <a:prstGeom prst="ellipse">
                  <a:avLst/>
                </a:prstGeom>
                <a:noFill/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10439456" y="346241"/>
                  <a:ext cx="1533656" cy="153365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  <a:prstDash val="sysDot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10147706" y="130166"/>
                  <a:ext cx="1995390" cy="1995390"/>
                </a:xfrm>
                <a:prstGeom prst="ellipse">
                  <a:avLst/>
                </a:prstGeom>
                <a:noFill/>
                <a:ln w="19050" cmpd="sng">
                  <a:solidFill>
                    <a:schemeClr val="bg1">
                      <a:lumMod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0" name="直接连接符 9"/>
              <p:cNvCxnSpPr/>
              <p:nvPr/>
            </p:nvCxnSpPr>
            <p:spPr>
              <a:xfrm flipH="1">
                <a:off x="3337925" y="1997090"/>
                <a:ext cx="19899" cy="2652620"/>
              </a:xfrm>
              <a:prstGeom prst="line">
                <a:avLst/>
              </a:prstGeom>
              <a:ln w="12700" cap="rnd">
                <a:solidFill>
                  <a:schemeClr val="bg1">
                    <a:lumMod val="50000"/>
                  </a:schemeClr>
                </a:solidFill>
                <a:round/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/>
              <p:cNvSpPr txBox="1"/>
              <p:nvPr/>
            </p:nvSpPr>
            <p:spPr>
              <a:xfrm>
                <a:off x="3623291" y="2639226"/>
                <a:ext cx="879702" cy="7755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6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7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1"/>
          <p:cNvGrpSpPr>
            <a:grpSpLocks/>
          </p:cNvGrpSpPr>
          <p:nvPr/>
        </p:nvGrpSpPr>
        <p:grpSpPr bwMode="auto">
          <a:xfrm>
            <a:off x="314118" y="810611"/>
            <a:ext cx="1836341" cy="771525"/>
            <a:chOff x="-906" y="254000"/>
            <a:chExt cx="2799351" cy="1028700"/>
          </a:xfrm>
          <a:solidFill>
            <a:schemeClr val="accent4">
              <a:lumMod val="75000"/>
            </a:schemeClr>
          </a:solidFill>
        </p:grpSpPr>
        <p:sp>
          <p:nvSpPr>
            <p:cNvPr id="33" name="矩形 32"/>
            <p:cNvSpPr/>
            <p:nvPr/>
          </p:nvSpPr>
          <p:spPr>
            <a:xfrm>
              <a:off x="-906" y="254000"/>
              <a:ext cx="2799351" cy="1028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文本框 8"/>
            <p:cNvSpPr txBox="1">
              <a:spLocks noChangeArrowheads="1"/>
            </p:cNvSpPr>
            <p:nvPr/>
          </p:nvSpPr>
          <p:spPr bwMode="auto">
            <a:xfrm>
              <a:off x="135467" y="445184"/>
              <a:ext cx="264795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重点难点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315309" y="2634649"/>
            <a:ext cx="2098675" cy="1055687"/>
            <a:chOff x="0" y="2685845"/>
            <a:chExt cx="2798445" cy="140607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0" y="3425882"/>
              <a:ext cx="1348419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弧形 36"/>
            <p:cNvSpPr/>
            <p:nvPr/>
          </p:nvSpPr>
          <p:spPr>
            <a:xfrm>
              <a:off x="1348419" y="2685845"/>
              <a:ext cx="1450026" cy="1406070"/>
            </a:xfrm>
            <a:prstGeom prst="arc">
              <a:avLst>
                <a:gd name="adj1" fmla="val 10593415"/>
                <a:gd name="adj2" fmla="val 137738"/>
              </a:avLst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2388584" y="2634649"/>
            <a:ext cx="2106613" cy="1055687"/>
            <a:chOff x="2764367" y="2685844"/>
            <a:chExt cx="2808104" cy="1406070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2764367" y="3423766"/>
              <a:ext cx="1362787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弧形 39"/>
            <p:cNvSpPr/>
            <p:nvPr/>
          </p:nvSpPr>
          <p:spPr>
            <a:xfrm rot="10800000">
              <a:off x="4120806" y="2685844"/>
              <a:ext cx="1451665" cy="1406070"/>
            </a:xfrm>
            <a:prstGeom prst="arc">
              <a:avLst>
                <a:gd name="adj1" fmla="val 10840130"/>
                <a:gd name="adj2" fmla="val 21397055"/>
              </a:avLst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4504722" y="2664811"/>
            <a:ext cx="2112962" cy="1054100"/>
            <a:chOff x="5585886" y="2725963"/>
            <a:chExt cx="2816021" cy="140607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5585886" y="3424763"/>
              <a:ext cx="1381564" cy="847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弧形 42"/>
            <p:cNvSpPr/>
            <p:nvPr/>
          </p:nvSpPr>
          <p:spPr>
            <a:xfrm>
              <a:off x="6950524" y="2725963"/>
              <a:ext cx="1451383" cy="1406070"/>
            </a:xfrm>
            <a:prstGeom prst="arc">
              <a:avLst>
                <a:gd name="adj1" fmla="val 10753503"/>
                <a:gd name="adj2" fmla="val 124940"/>
              </a:avLst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6608159" y="2634649"/>
            <a:ext cx="2851150" cy="1055687"/>
            <a:chOff x="8389711" y="2685844"/>
            <a:chExt cx="3802289" cy="1406070"/>
          </a:xfrm>
        </p:grpSpPr>
        <p:grpSp>
          <p:nvGrpSpPr>
            <p:cNvPr id="45" name="组合 57"/>
            <p:cNvGrpSpPr>
              <a:grpSpLocks/>
            </p:cNvGrpSpPr>
            <p:nvPr/>
          </p:nvGrpSpPr>
          <p:grpSpPr bwMode="auto">
            <a:xfrm>
              <a:off x="8389711" y="2685844"/>
              <a:ext cx="2786222" cy="1406070"/>
              <a:chOff x="8389711" y="2685844"/>
              <a:chExt cx="2786222" cy="1406070"/>
            </a:xfrm>
          </p:grpSpPr>
          <p:cxnSp>
            <p:nvCxnSpPr>
              <p:cNvPr id="47" name="直接连接符 46"/>
              <p:cNvCxnSpPr/>
              <p:nvPr/>
            </p:nvCxnSpPr>
            <p:spPr>
              <a:xfrm flipV="1">
                <a:off x="8389711" y="3434339"/>
                <a:ext cx="1361288" cy="0"/>
              </a:xfrm>
              <a:prstGeom prst="line">
                <a:avLst/>
              </a:prstGeom>
              <a:ln w="476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弧形 47"/>
              <p:cNvSpPr/>
              <p:nvPr/>
            </p:nvSpPr>
            <p:spPr>
              <a:xfrm rot="10800000">
                <a:off x="9725594" y="2685844"/>
                <a:ext cx="1450204" cy="1406070"/>
              </a:xfrm>
              <a:prstGeom prst="arc">
                <a:avLst>
                  <a:gd name="adj1" fmla="val 10840130"/>
                  <a:gd name="adj2" fmla="val 21476699"/>
                </a:avLst>
              </a:prstGeom>
              <a:ln w="476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 flipV="1">
              <a:off x="11175798" y="3427995"/>
              <a:ext cx="1016202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1378934" y="2685449"/>
            <a:ext cx="981075" cy="1004887"/>
            <a:chOff x="1417879" y="2754991"/>
            <a:chExt cx="1307630" cy="1336923"/>
          </a:xfrm>
        </p:grpSpPr>
        <p:sp>
          <p:nvSpPr>
            <p:cNvPr id="50" name="椭圆 49"/>
            <p:cNvSpPr/>
            <p:nvPr/>
          </p:nvSpPr>
          <p:spPr>
            <a:xfrm>
              <a:off x="1417879" y="2754991"/>
              <a:ext cx="1307630" cy="13369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文本框 32"/>
            <p:cNvSpPr txBox="1">
              <a:spLocks noChangeArrowheads="1"/>
            </p:cNvSpPr>
            <p:nvPr/>
          </p:nvSpPr>
          <p:spPr bwMode="auto">
            <a:xfrm>
              <a:off x="1728918" y="2847921"/>
              <a:ext cx="717292" cy="1136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950" dirty="0">
                  <a:latin typeface="Kozuka Gothic Pr6N H" pitchFamily="34" charset="-128"/>
                  <a:ea typeface="Kozuka Gothic Pr6N H" pitchFamily="34" charset="-128"/>
                </a:rPr>
                <a:t>1</a:t>
              </a:r>
              <a:endParaRPr lang="zh-CN" altLang="en-US" sz="4950" dirty="0">
                <a:latin typeface="Kozuka Gothic Pr6N H" pitchFamily="34" charset="-128"/>
                <a:ea typeface="Kozuka Gothic Pr6N H" pitchFamily="34" charset="-128"/>
              </a:endParaRP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3461734" y="2618774"/>
            <a:ext cx="979488" cy="1003300"/>
            <a:chOff x="4193449" y="2683517"/>
            <a:chExt cx="1307630" cy="1336923"/>
          </a:xfrm>
        </p:grpSpPr>
        <p:sp>
          <p:nvSpPr>
            <p:cNvPr id="53" name="椭圆 52"/>
            <p:cNvSpPr/>
            <p:nvPr/>
          </p:nvSpPr>
          <p:spPr>
            <a:xfrm>
              <a:off x="4193449" y="2683517"/>
              <a:ext cx="1307630" cy="13369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文本框 33"/>
            <p:cNvSpPr txBox="1">
              <a:spLocks noChangeArrowheads="1"/>
            </p:cNvSpPr>
            <p:nvPr/>
          </p:nvSpPr>
          <p:spPr bwMode="auto">
            <a:xfrm>
              <a:off x="4524065" y="2776594"/>
              <a:ext cx="830779" cy="1138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950" dirty="0">
                  <a:latin typeface="Kozuka Gothic Pr6N H" pitchFamily="34" charset="-128"/>
                  <a:ea typeface="Kozuka Gothic Pr6N H" pitchFamily="34" charset="-128"/>
                </a:rPr>
                <a:t>2</a:t>
              </a:r>
              <a:endParaRPr lang="zh-CN" altLang="en-US" sz="4950" dirty="0">
                <a:latin typeface="Kozuka Gothic Pr6N H" pitchFamily="34" charset="-128"/>
                <a:ea typeface="Kozuka Gothic Pr6N H" pitchFamily="34" charset="-128"/>
              </a:endParaRPr>
            </a:p>
          </p:txBody>
        </p: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5584222" y="2726724"/>
            <a:ext cx="979487" cy="1001712"/>
            <a:chOff x="7024175" y="2807911"/>
            <a:chExt cx="1307630" cy="1336923"/>
          </a:xfrm>
        </p:grpSpPr>
        <p:sp>
          <p:nvSpPr>
            <p:cNvPr id="56" name="椭圆 55"/>
            <p:cNvSpPr/>
            <p:nvPr/>
          </p:nvSpPr>
          <p:spPr>
            <a:xfrm>
              <a:off x="7024175" y="2807911"/>
              <a:ext cx="1307630" cy="13369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文本框 34"/>
            <p:cNvSpPr txBox="1">
              <a:spLocks noChangeArrowheads="1"/>
            </p:cNvSpPr>
            <p:nvPr/>
          </p:nvSpPr>
          <p:spPr bwMode="auto">
            <a:xfrm>
              <a:off x="7333598" y="2862998"/>
              <a:ext cx="703620" cy="1139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950" dirty="0">
                  <a:latin typeface="Kozuka Gothic Pr6N H" pitchFamily="34" charset="-128"/>
                  <a:ea typeface="Kozuka Gothic Pr6N H" pitchFamily="34" charset="-128"/>
                </a:rPr>
                <a:t>3</a:t>
              </a:r>
              <a:endParaRPr lang="zh-CN" altLang="en-US" sz="4950" dirty="0">
                <a:latin typeface="Kozuka Gothic Pr6N H" pitchFamily="34" charset="-128"/>
                <a:ea typeface="Kozuka Gothic Pr6N H" pitchFamily="34" charset="-128"/>
              </a:endParaRPr>
            </a:p>
          </p:txBody>
        </p:sp>
      </p:grp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7673372" y="2645761"/>
            <a:ext cx="979487" cy="1001713"/>
            <a:chOff x="9810397" y="2700357"/>
            <a:chExt cx="1307630" cy="1336923"/>
          </a:xfrm>
        </p:grpSpPr>
        <p:sp>
          <p:nvSpPr>
            <p:cNvPr id="59" name="椭圆 58"/>
            <p:cNvSpPr/>
            <p:nvPr/>
          </p:nvSpPr>
          <p:spPr>
            <a:xfrm>
              <a:off x="9810397" y="2700357"/>
              <a:ext cx="1307630" cy="133692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文本框 35"/>
            <p:cNvSpPr txBox="1">
              <a:spLocks noChangeArrowheads="1"/>
            </p:cNvSpPr>
            <p:nvPr/>
          </p:nvSpPr>
          <p:spPr bwMode="auto">
            <a:xfrm>
              <a:off x="10100745" y="2819006"/>
              <a:ext cx="464135" cy="113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4950" dirty="0">
                  <a:latin typeface="Kozuka Gothic Pr6N H" pitchFamily="34" charset="-128"/>
                  <a:ea typeface="Kozuka Gothic Pr6N H" pitchFamily="34" charset="-128"/>
                </a:rPr>
                <a:t>4</a:t>
              </a:r>
              <a:endParaRPr lang="zh-CN" altLang="en-US" sz="4950" dirty="0">
                <a:latin typeface="Kozuka Gothic Pr6N H" pitchFamily="34" charset="-128"/>
                <a:ea typeface="Kozuka Gothic Pr6N H" pitchFamily="34" charset="-128"/>
              </a:endParaRPr>
            </a:p>
          </p:txBody>
        </p:sp>
      </p:grp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821722" y="4047524"/>
            <a:ext cx="2133600" cy="4247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互联互通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2690209" y="1820024"/>
            <a:ext cx="2520950" cy="4247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标准建设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4782534" y="4017361"/>
            <a:ext cx="2579688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政府多头管理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部门协作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6901846" y="1650380"/>
            <a:ext cx="2810865" cy="77457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智能穿戴设备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数据准确性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111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4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614" y="1394643"/>
            <a:ext cx="2773057" cy="371841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91042" y="2330521"/>
            <a:ext cx="4218372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国家卫计委及原卫生部制定了一些数据规范和标准，但是由于缺乏具体的操作规程，导致标准难以落地实施，医疗数据共享与系统互联互通任重道远。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489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 b="3800"/>
          <a:stretch/>
        </p:blipFill>
        <p:spPr>
          <a:xfrm>
            <a:off x="8813973" y="4484497"/>
            <a:ext cx="1477831" cy="14206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r="70910" b="15194"/>
          <a:stretch/>
        </p:blipFill>
        <p:spPr>
          <a:xfrm>
            <a:off x="1296334" y="4291026"/>
            <a:ext cx="1572002" cy="13855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0" r="20802" b="15350"/>
          <a:stretch/>
        </p:blipFill>
        <p:spPr>
          <a:xfrm>
            <a:off x="560026" y="1760686"/>
            <a:ext cx="1661688" cy="17043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202" y="1408490"/>
            <a:ext cx="1590476" cy="14095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4444" y="566502"/>
            <a:ext cx="2076190" cy="1519273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 rot="880300">
            <a:off x="3163964" y="3044930"/>
            <a:ext cx="899883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 rot="19220519">
            <a:off x="3302148" y="4678310"/>
            <a:ext cx="1002989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 rot="5400000">
            <a:off x="5353295" y="2367914"/>
            <a:ext cx="722738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 rot="7945756">
            <a:off x="7368244" y="2844089"/>
            <a:ext cx="842493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 rot="12404477">
            <a:off x="7329925" y="4353352"/>
            <a:ext cx="1152981" cy="4898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0859" y="3725238"/>
            <a:ext cx="1471448" cy="132824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82984" y="109530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32927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公共卫生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1374449" y="374856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32927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医疗急救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6256676" y="68614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32927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家政服务中心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8845002" y="382936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32927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养老机构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8813973" y="86447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32927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医疗机构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5093856" y="5367014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医疗信息共享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41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3" y="1576547"/>
            <a:ext cx="5559575" cy="384453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326410" y="2509514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sz="3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准确性不高</a:t>
            </a:r>
            <a:endParaRPr lang="zh-CN" altLang="en-US" sz="3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158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8" y="1427356"/>
            <a:ext cx="2308303" cy="324500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47132" y="903249"/>
            <a:ext cx="18845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医疗费用结算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304" y="713678"/>
            <a:ext cx="5427244" cy="517416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691055" y="457200"/>
            <a:ext cx="1561170" cy="603281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/>
              <a:t>人口迁移</a:t>
            </a:r>
            <a:endParaRPr lang="en-US" altLang="zh-CN" sz="2000" b="1" dirty="0" smtClean="0"/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/>
              <a:t>人口流动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0052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22" y="1148576"/>
            <a:ext cx="9656954" cy="51098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3399024" flipV="1">
            <a:off x="7970161" y="2341073"/>
            <a:ext cx="11134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民政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42877" y="1092818"/>
            <a:ext cx="11039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科技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78620" y="1578819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人社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61532" y="2419815"/>
            <a:ext cx="8697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卫生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12956" y="836341"/>
            <a:ext cx="2464420" cy="8586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/>
              <a:t>多部门协同问题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843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86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8175200"/>
  <p:tag name="MH_LIBRARY" val="GRAPHIC"/>
  <p:tag name="MH_TYPE" val="SubTitl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9102115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9102115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9102115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JBY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4270</TotalTime>
  <Words>653</Words>
  <Application>Microsoft Office PowerPoint</Application>
  <PresentationFormat>自定义</PresentationFormat>
  <Paragraphs>136</Paragraphs>
  <Slides>28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JBYY</vt:lpstr>
      <vt:lpstr> 居家养老的医护信息化支持体系研究与设计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yldyk001</dc:creator>
  <cp:lastModifiedBy>user</cp:lastModifiedBy>
  <cp:revision>334</cp:revision>
  <cp:lastPrinted>2017-04-11T01:08:07Z</cp:lastPrinted>
  <dcterms:created xsi:type="dcterms:W3CDTF">2017-03-24T14:49:14Z</dcterms:created>
  <dcterms:modified xsi:type="dcterms:W3CDTF">2017-05-24T01:03:01Z</dcterms:modified>
</cp:coreProperties>
</file>